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5143500" cx="9144000"/>
  <p:notesSz cx="6858000" cy="9144000"/>
  <p:embeddedFontLst>
    <p:embeddedFont>
      <p:font typeface="Raleway"/>
      <p:regular r:id="rId15"/>
      <p:bold r:id="rId16"/>
      <p:italic r:id="rId17"/>
      <p:boldItalic r:id="rId18"/>
    </p:embeddedFont>
    <p:embeddedFont>
      <p:font typeface="Catamaran"/>
      <p:regular r:id="rId19"/>
      <p:bold r:id="rId20"/>
    </p:embeddedFont>
    <p:embeddedFont>
      <p:font typeface="Lato"/>
      <p:regular r:id="rId21"/>
      <p:bold r:id="rId22"/>
      <p:italic r:id="rId23"/>
      <p:boldItalic r:id="rId24"/>
    </p:embeddedFont>
    <p:embeddedFont>
      <p:font typeface="Alata"/>
      <p:regular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Catamaran-bold.fntdata"/><Relationship Id="rId22" Type="http://schemas.openxmlformats.org/officeDocument/2006/relationships/font" Target="fonts/Lato-bold.fntdata"/><Relationship Id="rId21" Type="http://schemas.openxmlformats.org/officeDocument/2006/relationships/font" Target="fonts/Lato-regular.fntdata"/><Relationship Id="rId24" Type="http://schemas.openxmlformats.org/officeDocument/2006/relationships/font" Target="fonts/Lato-boldItalic.fntdata"/><Relationship Id="rId23" Type="http://schemas.openxmlformats.org/officeDocument/2006/relationships/font" Target="fonts/Lato-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Alata-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font" Target="fonts/Raleway-regular.fntdata"/><Relationship Id="rId14" Type="http://schemas.openxmlformats.org/officeDocument/2006/relationships/slide" Target="slides/slide9.xml"/><Relationship Id="rId17" Type="http://schemas.openxmlformats.org/officeDocument/2006/relationships/font" Target="fonts/Raleway-italic.fntdata"/><Relationship Id="rId16" Type="http://schemas.openxmlformats.org/officeDocument/2006/relationships/font" Target="fonts/Raleway-bold.fntdata"/><Relationship Id="rId19" Type="http://schemas.openxmlformats.org/officeDocument/2006/relationships/font" Target="fonts/Catamaran-regular.fntdata"/><Relationship Id="rId18" Type="http://schemas.openxmlformats.org/officeDocument/2006/relationships/font" Target="fonts/Raleway-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Welcome to our presentation today, we thought of a korean fine </a:t>
            </a:r>
            <a:r>
              <a:rPr lang="en-GB"/>
              <a:t>dining</a:t>
            </a:r>
            <a:r>
              <a:rPr lang="en-GB"/>
              <a:t> restaurant, near Sloane </a:t>
            </a:r>
            <a:r>
              <a:rPr lang="en-GB"/>
              <a:t>Square.</a:t>
            </a:r>
            <a:r>
              <a:rPr lang="en-GB"/>
              <a: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5b09d94411f9a8ac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5b09d94411f9a8ac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76200" rtl="0" algn="l">
              <a:lnSpc>
                <a:spcPct val="115000"/>
              </a:lnSpc>
              <a:spcBef>
                <a:spcPts val="0"/>
              </a:spcBef>
              <a:spcAft>
                <a:spcPts val="0"/>
              </a:spcAft>
              <a:buClr>
                <a:schemeClr val="dk1"/>
              </a:buClr>
              <a:buSzPts val="1100"/>
              <a:buFont typeface="Arial"/>
              <a:buNone/>
            </a:pPr>
            <a:r>
              <a:rPr lang="en-GB" sz="1200">
                <a:solidFill>
                  <a:srgbClr val="1F1F1F"/>
                </a:solidFill>
                <a:highlight>
                  <a:srgbClr val="FFFFFF"/>
                </a:highlight>
              </a:rPr>
              <a:t>The floor plan is a two-level design that maximizes a narrow London footprint by moving the wine store and restrooms to the basement. This clears the ground floor for a focused dining area featuring an open kitchen and a long chef’s counter. The central element is a stone rock fountain, which replaces the need for an outdoor courtyard. It acts as a structural anchor, using the sound of water to provide natural white noise that masks street sounds. This stone feature breaks up the modern lines of the building and grounds the interior in a raw, elemental aesthetic.</a:t>
            </a:r>
            <a:endParaRPr sz="1200">
              <a:solidFill>
                <a:srgbClr val="1F1F1F"/>
              </a:solidFill>
              <a:highlight>
                <a:srgbClr val="FFFFFF"/>
              </a:highlight>
            </a:endParaRPr>
          </a:p>
          <a:p>
            <a:pPr indent="0" lvl="0" marL="0" rtl="0" algn="l">
              <a:spcBef>
                <a:spcPts val="800"/>
              </a:spcBef>
              <a:spcAft>
                <a:spcPts val="0"/>
              </a:spcAft>
              <a:buNone/>
            </a:pPr>
            <a:r>
              <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5b09d94411f9a8ac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5b09d94411f9a8ac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These are our finances, most of our costs are paying staff and food. We found the lease on a real property in </a:t>
            </a:r>
            <a:r>
              <a:rPr lang="en-GB">
                <a:solidFill>
                  <a:schemeClr val="dk1"/>
                </a:solidFill>
              </a:rPr>
              <a:t>fulham which is a two minute walk form the nearest tube and can seat 60 people. We</a:t>
            </a:r>
            <a:r>
              <a:rPr lang="en-GB">
                <a:solidFill>
                  <a:schemeClr val="dk1"/>
                </a:solidFill>
              </a:rPr>
              <a:t> are expecting to charge around £70 per person. The main factor for how much we will make is the number of </a:t>
            </a:r>
            <a:r>
              <a:rPr lang="en-GB">
                <a:solidFill>
                  <a:schemeClr val="dk1"/>
                </a:solidFill>
              </a:rPr>
              <a:t>people</a:t>
            </a:r>
            <a:r>
              <a:rPr lang="en-GB">
                <a:solidFill>
                  <a:schemeClr val="dk1"/>
                </a:solidFill>
              </a:rPr>
              <a:t> we serve each day, if we only manage 40 per day we will lose over 200,000 pounds in a year, however if 60 people ate each day we would make over 75,000 pounds. We are setting aside around 20,000 for setting up because there is a chance we fail kitchen inspection and have to refurbish it. We expect to lose about 40,000 in our first quartile.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3d2620c598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3d2620c598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For our marketing projects, we have carefully </a:t>
            </a:r>
            <a:r>
              <a:rPr lang="en-GB"/>
              <a:t>thought</a:t>
            </a:r>
            <a:r>
              <a:rPr lang="en-GB"/>
              <a:t> out how to maximize our exposure before and during the lead up to the opening day of Gamtae. We are planning to have a pop up within duke of york square market. This takes place every saturday and is relatively popular for many </a:t>
            </a:r>
            <a:r>
              <a:rPr lang="en-GB"/>
              <a:t>people </a:t>
            </a:r>
            <a:r>
              <a:rPr lang="en-GB"/>
              <a:t>of the younger population of London. This is a useful place to advertise our brand BEFORE opening to people who live nearby to the </a:t>
            </a:r>
            <a:r>
              <a:rPr lang="en-GB"/>
              <a:t>restaurant</a:t>
            </a:r>
            <a:r>
              <a:rPr lang="en-GB"/>
              <a:t> location, and to ensure that our </a:t>
            </a:r>
            <a:r>
              <a:rPr lang="en-GB"/>
              <a:t>business</a:t>
            </a:r>
            <a:r>
              <a:rPr lang="en-GB"/>
              <a:t> receives enough exposure </a:t>
            </a:r>
            <a:r>
              <a:rPr lang="en-GB"/>
              <a:t>preceding</a:t>
            </a:r>
            <a:r>
              <a:rPr lang="en-GB"/>
              <a:t> the opening day so that people know of us. </a:t>
            </a:r>
            <a:endParaRPr/>
          </a:p>
          <a:p>
            <a:pPr indent="0" lvl="0" marL="0" rtl="0" algn="l">
              <a:spcBef>
                <a:spcPts val="0"/>
              </a:spcBef>
              <a:spcAft>
                <a:spcPts val="0"/>
              </a:spcAft>
              <a:buNone/>
            </a:pPr>
            <a:r>
              <a:rPr lang="en-GB"/>
              <a:t>One way in which we can drive hype and anticipation for our opening day is through the use of mystery and animosity to increase interest and </a:t>
            </a:r>
            <a:r>
              <a:rPr lang="en-GB"/>
              <a:t>curiosity</a:t>
            </a:r>
            <a:r>
              <a:rPr lang="en-GB"/>
              <a:t> in out </a:t>
            </a:r>
            <a:r>
              <a:rPr lang="en-GB"/>
              <a:t>business. For the first month in the Duke Of York market, we will not disclose our name to our customers, in order to create interest in our food, inviting more people to come to try our food. With this unique use of provocative marketing, to drive interest in our business, we believe that we can set up the restaurant for success, especially in the first 6 months, where many businesses lose money in.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d2620c598d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3d2620c598d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3d2620c598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3d2620c598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600" u="sng"/>
              <a:t>STRENGTHS</a:t>
            </a:r>
            <a:endParaRPr b="1" sz="1600" u="sng"/>
          </a:p>
          <a:p>
            <a:pPr indent="0" lvl="0" marL="0" rtl="0" algn="l">
              <a:spcBef>
                <a:spcPts val="0"/>
              </a:spcBef>
              <a:spcAft>
                <a:spcPts val="0"/>
              </a:spcAft>
              <a:buNone/>
            </a:pPr>
            <a:r>
              <a:t/>
            </a:r>
            <a:endParaRPr b="1" sz="1300">
              <a:highlight>
                <a:srgbClr val="A4C2F4"/>
              </a:highlight>
            </a:endParaRPr>
          </a:p>
          <a:p>
            <a:pPr indent="0" lvl="0" marL="0" rtl="0" algn="l">
              <a:spcBef>
                <a:spcPts val="0"/>
              </a:spcBef>
              <a:spcAft>
                <a:spcPts val="0"/>
              </a:spcAft>
              <a:buNone/>
            </a:pPr>
            <a:r>
              <a:rPr b="1" lang="en-GB" sz="1300"/>
              <a:t>Lucas:</a:t>
            </a:r>
            <a:endParaRPr b="1" sz="1300"/>
          </a:p>
          <a:p>
            <a:pPr indent="0" lvl="0" marL="0" rtl="0" algn="l">
              <a:spcBef>
                <a:spcPts val="0"/>
              </a:spcBef>
              <a:spcAft>
                <a:spcPts val="0"/>
              </a:spcAft>
              <a:buNone/>
            </a:pPr>
            <a:r>
              <a:rPr b="1" lang="en-GB" sz="1300"/>
              <a:t>The strengths of our business are undeniable, as we raise the idea of consuming korean food to a greater standard. </a:t>
            </a:r>
            <a:r>
              <a:rPr b="1" lang="en-GB" sz="1300">
                <a:solidFill>
                  <a:schemeClr val="dk1"/>
                </a:solidFill>
                <a:latin typeface="Lato"/>
                <a:ea typeface="Lato"/>
                <a:cs typeface="Lato"/>
                <a:sym typeface="Lato"/>
              </a:rPr>
              <a:t>Korean cuisine in modern culture is often associated with vibrant trends and energy. However we seek to really savour each moment in a fine dining environment, while retaining the vivid and brilliant feel.</a:t>
            </a:r>
            <a:endParaRPr b="1" sz="1300">
              <a:solidFill>
                <a:schemeClr val="dk1"/>
              </a:solidFill>
              <a:latin typeface="Lato"/>
              <a:ea typeface="Lato"/>
              <a:cs typeface="Lato"/>
              <a:sym typeface="Lato"/>
            </a:endParaRPr>
          </a:p>
          <a:p>
            <a:pPr indent="0" lvl="0" marL="0" rtl="0" algn="l">
              <a:spcBef>
                <a:spcPts val="0"/>
              </a:spcBef>
              <a:spcAft>
                <a:spcPts val="0"/>
              </a:spcAft>
              <a:buNone/>
            </a:pPr>
            <a:r>
              <a:t/>
            </a:r>
            <a:endParaRPr b="1" sz="1300">
              <a:solidFill>
                <a:schemeClr val="dk1"/>
              </a:solidFill>
              <a:highlight>
                <a:srgbClr val="9FC5E8"/>
              </a:highlight>
              <a:latin typeface="Lato"/>
              <a:ea typeface="Lato"/>
              <a:cs typeface="Lato"/>
              <a:sym typeface="Lato"/>
            </a:endParaRPr>
          </a:p>
          <a:p>
            <a:pPr indent="0" lvl="0" marL="0" rtl="0" algn="l">
              <a:spcBef>
                <a:spcPts val="0"/>
              </a:spcBef>
              <a:spcAft>
                <a:spcPts val="0"/>
              </a:spcAft>
              <a:buNone/>
            </a:pPr>
            <a:r>
              <a:rPr b="1" lang="en-GB" sz="1600" u="sng">
                <a:solidFill>
                  <a:schemeClr val="dk1"/>
                </a:solidFill>
                <a:latin typeface="Lato"/>
                <a:ea typeface="Lato"/>
                <a:cs typeface="Lato"/>
                <a:sym typeface="Lato"/>
              </a:rPr>
              <a:t>WEAKNESSES</a:t>
            </a:r>
            <a:endParaRPr b="1" sz="1600" u="sng">
              <a:solidFill>
                <a:schemeClr val="dk1"/>
              </a:solidFill>
              <a:latin typeface="Lato"/>
              <a:ea typeface="Lato"/>
              <a:cs typeface="Lato"/>
              <a:sym typeface="Lato"/>
            </a:endParaRPr>
          </a:p>
          <a:p>
            <a:pPr indent="0" lvl="0" marL="0" rtl="0" algn="l">
              <a:spcBef>
                <a:spcPts val="0"/>
              </a:spcBef>
              <a:spcAft>
                <a:spcPts val="0"/>
              </a:spcAft>
              <a:buNone/>
            </a:pPr>
            <a:r>
              <a:t/>
            </a:r>
            <a:endParaRPr b="1" sz="1300">
              <a:solidFill>
                <a:schemeClr val="dk1"/>
              </a:solidFill>
              <a:highlight>
                <a:srgbClr val="EA9999"/>
              </a:highlight>
              <a:latin typeface="Lato"/>
              <a:ea typeface="Lato"/>
              <a:cs typeface="Lato"/>
              <a:sym typeface="Lato"/>
            </a:endParaRPr>
          </a:p>
          <a:p>
            <a:pPr indent="0" lvl="0" marL="0" rtl="0" algn="l">
              <a:spcBef>
                <a:spcPts val="0"/>
              </a:spcBef>
              <a:spcAft>
                <a:spcPts val="0"/>
              </a:spcAft>
              <a:buNone/>
            </a:pPr>
            <a:r>
              <a:rPr b="1" lang="en-GB" sz="1300">
                <a:solidFill>
                  <a:schemeClr val="dk1"/>
                </a:solidFill>
              </a:rPr>
              <a:t>Michael:</a:t>
            </a:r>
            <a:endParaRPr b="1" sz="1300">
              <a:solidFill>
                <a:schemeClr val="dk1"/>
              </a:solidFill>
            </a:endParaRPr>
          </a:p>
          <a:p>
            <a:pPr indent="0" lvl="0" marL="0" rtl="0" algn="l">
              <a:spcBef>
                <a:spcPts val="0"/>
              </a:spcBef>
              <a:spcAft>
                <a:spcPts val="0"/>
              </a:spcAft>
              <a:buClr>
                <a:schemeClr val="dk1"/>
              </a:buClr>
              <a:buSzPts val="1100"/>
              <a:buFont typeface="Arial"/>
              <a:buNone/>
            </a:pPr>
            <a:r>
              <a:rPr b="1" lang="en-GB" sz="1300">
                <a:solidFill>
                  <a:schemeClr val="dk1"/>
                </a:solidFill>
              </a:rPr>
              <a:t>The extremely saturated market leads fierce competition. We view drawbacks not as issues, but as a chance to strive, invent and experiment. This pushes us to find innovate in times of high demand, and Gamtae will be a frontrunner, driving the industry of fine dining and paving the way for new ideas, such as our more refined yet leisurely approach.</a:t>
            </a:r>
            <a:endParaRPr b="1" sz="1300">
              <a:solidFill>
                <a:schemeClr val="dk1"/>
              </a:solidFill>
              <a:latin typeface="Lato"/>
              <a:ea typeface="Lato"/>
              <a:cs typeface="Lato"/>
              <a:sym typeface="Lato"/>
            </a:endParaRPr>
          </a:p>
          <a:p>
            <a:pPr indent="0" lvl="0" marL="0" rtl="0" algn="l">
              <a:spcBef>
                <a:spcPts val="0"/>
              </a:spcBef>
              <a:spcAft>
                <a:spcPts val="0"/>
              </a:spcAft>
              <a:buNone/>
            </a:pPr>
            <a:r>
              <a:t/>
            </a:r>
            <a:endParaRPr b="1" sz="1300">
              <a:solidFill>
                <a:schemeClr val="dk1"/>
              </a:solidFill>
              <a:highlight>
                <a:srgbClr val="9FC5E8"/>
              </a:highlight>
              <a:latin typeface="Lato"/>
              <a:ea typeface="Lato"/>
              <a:cs typeface="Lato"/>
              <a:sym typeface="Lato"/>
            </a:endParaRPr>
          </a:p>
          <a:p>
            <a:pPr indent="0" lvl="0" marL="0" rtl="0" algn="l">
              <a:spcBef>
                <a:spcPts val="0"/>
              </a:spcBef>
              <a:spcAft>
                <a:spcPts val="0"/>
              </a:spcAft>
              <a:buNone/>
            </a:pPr>
            <a:r>
              <a:t/>
            </a:r>
            <a:endParaRPr b="1" sz="1300">
              <a:solidFill>
                <a:schemeClr val="dk1"/>
              </a:solidFill>
              <a:highlight>
                <a:srgbClr val="9FC5E8"/>
              </a:highlight>
              <a:latin typeface="Lato"/>
              <a:ea typeface="Lato"/>
              <a:cs typeface="Lato"/>
              <a:sym typeface="Lato"/>
            </a:endParaRPr>
          </a:p>
          <a:p>
            <a:pPr indent="0" lvl="0" marL="0" rtl="0" algn="l">
              <a:spcBef>
                <a:spcPts val="0"/>
              </a:spcBef>
              <a:spcAft>
                <a:spcPts val="0"/>
              </a:spcAft>
              <a:buNone/>
            </a:pPr>
            <a:r>
              <a:rPr b="1" lang="en-GB" sz="1600" u="sng">
                <a:solidFill>
                  <a:schemeClr val="dk1"/>
                </a:solidFill>
                <a:latin typeface="Lato"/>
                <a:ea typeface="Lato"/>
                <a:cs typeface="Lato"/>
                <a:sym typeface="Lato"/>
              </a:rPr>
              <a:t>OPPORTUNITIES</a:t>
            </a:r>
            <a:endParaRPr b="1" sz="1600" u="sng">
              <a:solidFill>
                <a:schemeClr val="dk1"/>
              </a:solidFill>
              <a:latin typeface="Lato"/>
              <a:ea typeface="Lato"/>
              <a:cs typeface="Lato"/>
              <a:sym typeface="Lato"/>
            </a:endParaRPr>
          </a:p>
          <a:p>
            <a:pPr indent="0" lvl="0" marL="0" rtl="0" algn="l">
              <a:spcBef>
                <a:spcPts val="0"/>
              </a:spcBef>
              <a:spcAft>
                <a:spcPts val="0"/>
              </a:spcAft>
              <a:buNone/>
            </a:pPr>
            <a:r>
              <a:t/>
            </a:r>
            <a:endParaRPr b="1" sz="1600">
              <a:solidFill>
                <a:schemeClr val="dk1"/>
              </a:solidFill>
              <a:highlight>
                <a:srgbClr val="9FC5E8"/>
              </a:highlight>
              <a:latin typeface="Lato"/>
              <a:ea typeface="Lato"/>
              <a:cs typeface="Lato"/>
              <a:sym typeface="Lato"/>
            </a:endParaRPr>
          </a:p>
          <a:p>
            <a:pPr indent="0" lvl="0" marL="0" rtl="0" algn="l">
              <a:spcBef>
                <a:spcPts val="0"/>
              </a:spcBef>
              <a:spcAft>
                <a:spcPts val="0"/>
              </a:spcAft>
              <a:buNone/>
            </a:pPr>
            <a:r>
              <a:rPr b="1" lang="en-GB" sz="1300">
                <a:solidFill>
                  <a:schemeClr val="dk1"/>
                </a:solidFill>
              </a:rPr>
              <a:t>Lucas:</a:t>
            </a:r>
            <a:endParaRPr b="1" sz="1300">
              <a:solidFill>
                <a:schemeClr val="dk1"/>
              </a:solidFill>
            </a:endParaRPr>
          </a:p>
          <a:p>
            <a:pPr indent="0" lvl="0" marL="0" rtl="0" algn="l">
              <a:spcBef>
                <a:spcPts val="0"/>
              </a:spcBef>
              <a:spcAft>
                <a:spcPts val="0"/>
              </a:spcAft>
              <a:buClr>
                <a:schemeClr val="dk1"/>
              </a:buClr>
              <a:buSzPts val="1100"/>
              <a:buFont typeface="Arial"/>
              <a:buNone/>
            </a:pPr>
            <a:r>
              <a:rPr b="1" lang="en-GB" sz="1300">
                <a:solidFill>
                  <a:schemeClr val="dk1"/>
                </a:solidFill>
              </a:rPr>
              <a:t>The idea of popular korean food is already established among younger generations, so our success has the chance to have a lasting impact. Also, we can use social media to be a cost-friendly yet efficient way to market our brand.</a:t>
            </a:r>
            <a:endParaRPr b="1" sz="1300">
              <a:solidFill>
                <a:schemeClr val="dk1"/>
              </a:solidFill>
            </a:endParaRPr>
          </a:p>
          <a:p>
            <a:pPr indent="0" lvl="0" marL="0" rtl="0" algn="l">
              <a:spcBef>
                <a:spcPts val="0"/>
              </a:spcBef>
              <a:spcAft>
                <a:spcPts val="0"/>
              </a:spcAft>
              <a:buNone/>
            </a:pPr>
            <a:r>
              <a:t/>
            </a:r>
            <a:endParaRPr b="1" sz="1600">
              <a:solidFill>
                <a:schemeClr val="dk1"/>
              </a:solidFill>
              <a:highlight>
                <a:srgbClr val="9FC5E8"/>
              </a:highlight>
              <a:latin typeface="Lato"/>
              <a:ea typeface="Lato"/>
              <a:cs typeface="Lato"/>
              <a:sym typeface="Lato"/>
            </a:endParaRPr>
          </a:p>
          <a:p>
            <a:pPr indent="0" lvl="0" marL="0" rtl="0" algn="l">
              <a:spcBef>
                <a:spcPts val="0"/>
              </a:spcBef>
              <a:spcAft>
                <a:spcPts val="0"/>
              </a:spcAft>
              <a:buNone/>
            </a:pPr>
            <a:r>
              <a:rPr b="1" lang="en-GB" sz="1600" u="sng">
                <a:solidFill>
                  <a:schemeClr val="dk1"/>
                </a:solidFill>
                <a:latin typeface="Lato"/>
                <a:ea typeface="Lato"/>
                <a:cs typeface="Lato"/>
                <a:sym typeface="Lato"/>
              </a:rPr>
              <a:t>THREATS</a:t>
            </a:r>
            <a:endParaRPr b="1" sz="1600" u="sng">
              <a:solidFill>
                <a:schemeClr val="dk1"/>
              </a:solidFill>
              <a:latin typeface="Lato"/>
              <a:ea typeface="Lato"/>
              <a:cs typeface="Lato"/>
              <a:sym typeface="Lato"/>
            </a:endParaRPr>
          </a:p>
          <a:p>
            <a:pPr indent="0" lvl="0" marL="0" rtl="0" algn="l">
              <a:spcBef>
                <a:spcPts val="0"/>
              </a:spcBef>
              <a:spcAft>
                <a:spcPts val="0"/>
              </a:spcAft>
              <a:buNone/>
            </a:pPr>
            <a:r>
              <a:t/>
            </a:r>
            <a:endParaRPr b="1" sz="1600">
              <a:solidFill>
                <a:schemeClr val="dk1"/>
              </a:solidFill>
              <a:highlight>
                <a:srgbClr val="9FC5E8"/>
              </a:highlight>
              <a:latin typeface="Lato"/>
              <a:ea typeface="Lato"/>
              <a:cs typeface="Lato"/>
              <a:sym typeface="Lato"/>
            </a:endParaRPr>
          </a:p>
          <a:p>
            <a:pPr indent="0" lvl="0" marL="0" rtl="0" algn="l">
              <a:spcBef>
                <a:spcPts val="0"/>
              </a:spcBef>
              <a:spcAft>
                <a:spcPts val="0"/>
              </a:spcAft>
              <a:buNone/>
            </a:pPr>
            <a:r>
              <a:rPr b="1" lang="en-GB" sz="1300"/>
              <a:t>Michael:</a:t>
            </a:r>
            <a:endParaRPr b="1" sz="1300"/>
          </a:p>
          <a:p>
            <a:pPr indent="0" lvl="0" marL="0" rtl="0" algn="l">
              <a:spcBef>
                <a:spcPts val="0"/>
              </a:spcBef>
              <a:spcAft>
                <a:spcPts val="0"/>
              </a:spcAft>
              <a:buNone/>
            </a:pPr>
            <a:r>
              <a:rPr b="1" lang="en-GB" sz="1300"/>
              <a:t>The starting year may be rough, but we seek to have a longer term impact.</a:t>
            </a:r>
            <a:endParaRPr b="1" sz="1300"/>
          </a:p>
          <a:p>
            <a:pPr indent="0" lvl="0" marL="0" rtl="0" algn="l">
              <a:spcBef>
                <a:spcPts val="0"/>
              </a:spcBef>
              <a:spcAft>
                <a:spcPts val="0"/>
              </a:spcAft>
              <a:buNone/>
            </a:pPr>
            <a:r>
              <a:rPr b="1" lang="en-GB" sz="1300"/>
              <a:t>Also, some may believe that our fine-dining experience is not as exciting as alternatives such as Korean BBQ, but we are what London is missing, and this is how one can fully appreciate the culture.</a:t>
            </a:r>
            <a:endParaRPr b="1" sz="1300"/>
          </a:p>
          <a:p>
            <a:pPr indent="0" lvl="0" marL="0" rtl="0" algn="l">
              <a:spcBef>
                <a:spcPts val="0"/>
              </a:spcBef>
              <a:spcAft>
                <a:spcPts val="0"/>
              </a:spcAft>
              <a:buNone/>
            </a:pPr>
            <a:r>
              <a:t/>
            </a:r>
            <a:endParaRPr b="1" sz="1600"/>
          </a:p>
          <a:p>
            <a:pPr indent="0" lvl="0" marL="0" rtl="0" algn="l">
              <a:spcBef>
                <a:spcPts val="0"/>
              </a:spcBef>
              <a:spcAft>
                <a:spcPts val="0"/>
              </a:spcAft>
              <a:buNone/>
            </a:pPr>
            <a:r>
              <a:t/>
            </a:r>
            <a:endParaRPr b="1" sz="1600">
              <a:highlight>
                <a:srgbClr val="E06666"/>
              </a:highlight>
            </a:endParaRPr>
          </a:p>
          <a:p>
            <a:pPr indent="0" lvl="0" marL="0" rtl="0" algn="l">
              <a:spcBef>
                <a:spcPts val="0"/>
              </a:spcBef>
              <a:spcAft>
                <a:spcPts val="0"/>
              </a:spcAft>
              <a:buNone/>
            </a:pPr>
            <a:r>
              <a:t/>
            </a:r>
            <a:endParaRPr b="1" sz="1600">
              <a:highlight>
                <a:srgbClr val="E06666"/>
              </a:highligh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969f7c4f0d0b2a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2969f7c4f0d0b2a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This is our lunch set menu, as you can see, we would like to keep it minimalistic and a set menu - it changes seasonally based on ingredients and tastes.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d2620c598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3d2620c598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Same here with the dinner menu</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3d2620c598d_2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3d2620c598d_2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The name Gamtae, meaning sweet seaweed, is a wild seaweed found off the coast of Korea. What makes it unique is its harvesting method. Unlike other seaweeds, it cannot be farmed en masse, instead, it must be hand harvested from tidal mudflats, giving it an authentic and distinct taste and smell. This is what we at Gamtae Fine Dining want to achieve. Distinctness and authenticity. I hope you enjoyed our pitch, thank you very much for listening.</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37" name="Google Shape;37;p5"/>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53" name="Google Shape;53;p7"/>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9.png"/><Relationship Id="rId11" Type="http://schemas.openxmlformats.org/officeDocument/2006/relationships/image" Target="../media/image2.png"/><Relationship Id="rId10" Type="http://schemas.openxmlformats.org/officeDocument/2006/relationships/image" Target="../media/image7.png"/><Relationship Id="rId9" Type="http://schemas.openxmlformats.org/officeDocument/2006/relationships/image" Target="../media/image17.png"/><Relationship Id="rId5" Type="http://schemas.openxmlformats.org/officeDocument/2006/relationships/image" Target="../media/image14.png"/><Relationship Id="rId6" Type="http://schemas.openxmlformats.org/officeDocument/2006/relationships/image" Target="../media/image10.png"/><Relationship Id="rId7" Type="http://schemas.openxmlformats.org/officeDocument/2006/relationships/image" Target="../media/image1.png"/><Relationship Id="rId8"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11.png"/><Relationship Id="rId5" Type="http://schemas.openxmlformats.org/officeDocument/2006/relationships/image" Target="../media/image5.png"/><Relationship Id="rId6"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www.zoopla.co.uk/to-rent/commercial/details/72672900/?search_identifier=d75723ef4fb837c1b457fc83da299abeff4fd26c7f464abd4f197149535970d8" TargetMode="External"/><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sites.google.com/stpaulsschool.org.uk/koreanfinedining/home?authuser=1" TargetMode="External"/><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23.png"/><Relationship Id="rId6"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image" Target="../media/image22.png"/><Relationship Id="rId6" Type="http://schemas.openxmlformats.org/officeDocument/2006/relationships/image" Target="../media/image13.png"/><Relationship Id="rId7"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pic>
        <p:nvPicPr>
          <p:cNvPr id="86" name="Google Shape;86;p13"/>
          <p:cNvPicPr preferRelativeResize="0"/>
          <p:nvPr/>
        </p:nvPicPr>
        <p:blipFill rotWithShape="1">
          <a:blip r:embed="rId3">
            <a:alphaModFix/>
          </a:blip>
          <a:srcRect b="0" l="0" r="17424" t="0"/>
          <a:stretch/>
        </p:blipFill>
        <p:spPr>
          <a:xfrm>
            <a:off x="5929550" y="1039250"/>
            <a:ext cx="3223025" cy="2197450"/>
          </a:xfrm>
          <a:prstGeom prst="rect">
            <a:avLst/>
          </a:prstGeom>
          <a:noFill/>
          <a:ln>
            <a:noFill/>
          </a:ln>
        </p:spPr>
      </p:pic>
      <p:pic>
        <p:nvPicPr>
          <p:cNvPr id="87" name="Google Shape;87;p13"/>
          <p:cNvPicPr preferRelativeResize="0"/>
          <p:nvPr/>
        </p:nvPicPr>
        <p:blipFill rotWithShape="1">
          <a:blip r:embed="rId4">
            <a:alphaModFix/>
          </a:blip>
          <a:srcRect b="33133" l="0" r="0" t="0"/>
          <a:stretch/>
        </p:blipFill>
        <p:spPr>
          <a:xfrm>
            <a:off x="3044950" y="3236700"/>
            <a:ext cx="4157425" cy="1900925"/>
          </a:xfrm>
          <a:prstGeom prst="rect">
            <a:avLst/>
          </a:prstGeom>
          <a:noFill/>
          <a:ln>
            <a:noFill/>
          </a:ln>
        </p:spPr>
      </p:pic>
      <p:pic>
        <p:nvPicPr>
          <p:cNvPr id="88" name="Google Shape;88;p13"/>
          <p:cNvPicPr preferRelativeResize="0"/>
          <p:nvPr/>
        </p:nvPicPr>
        <p:blipFill>
          <a:blip r:embed="rId5">
            <a:alphaModFix/>
          </a:blip>
          <a:stretch>
            <a:fillRect/>
          </a:stretch>
        </p:blipFill>
        <p:spPr>
          <a:xfrm>
            <a:off x="0" y="0"/>
            <a:ext cx="3915500" cy="3915500"/>
          </a:xfrm>
          <a:prstGeom prst="rect">
            <a:avLst/>
          </a:prstGeom>
          <a:noFill/>
          <a:ln>
            <a:noFill/>
          </a:ln>
        </p:spPr>
      </p:pic>
      <p:pic>
        <p:nvPicPr>
          <p:cNvPr id="89" name="Google Shape;89;p13"/>
          <p:cNvPicPr preferRelativeResize="0"/>
          <p:nvPr/>
        </p:nvPicPr>
        <p:blipFill rotWithShape="1">
          <a:blip r:embed="rId6">
            <a:alphaModFix/>
          </a:blip>
          <a:srcRect b="0" l="21229" r="0" t="0"/>
          <a:stretch/>
        </p:blipFill>
        <p:spPr>
          <a:xfrm>
            <a:off x="1" y="3527525"/>
            <a:ext cx="1909350" cy="1615975"/>
          </a:xfrm>
          <a:prstGeom prst="rect">
            <a:avLst/>
          </a:prstGeom>
          <a:noFill/>
          <a:ln>
            <a:noFill/>
          </a:ln>
        </p:spPr>
      </p:pic>
      <p:pic>
        <p:nvPicPr>
          <p:cNvPr id="90" name="Google Shape;90;p13"/>
          <p:cNvPicPr preferRelativeResize="0"/>
          <p:nvPr/>
        </p:nvPicPr>
        <p:blipFill>
          <a:blip r:embed="rId7">
            <a:alphaModFix/>
          </a:blip>
          <a:stretch>
            <a:fillRect/>
          </a:stretch>
        </p:blipFill>
        <p:spPr>
          <a:xfrm>
            <a:off x="3490250" y="0"/>
            <a:ext cx="3032325" cy="2028473"/>
          </a:xfrm>
          <a:prstGeom prst="rect">
            <a:avLst/>
          </a:prstGeom>
          <a:noFill/>
          <a:ln>
            <a:noFill/>
          </a:ln>
        </p:spPr>
      </p:pic>
      <p:pic>
        <p:nvPicPr>
          <p:cNvPr id="91" name="Google Shape;91;p13"/>
          <p:cNvPicPr preferRelativeResize="0"/>
          <p:nvPr/>
        </p:nvPicPr>
        <p:blipFill>
          <a:blip r:embed="rId8">
            <a:alphaModFix/>
          </a:blip>
          <a:stretch>
            <a:fillRect/>
          </a:stretch>
        </p:blipFill>
        <p:spPr>
          <a:xfrm>
            <a:off x="1909356" y="3684775"/>
            <a:ext cx="2179820" cy="1452851"/>
          </a:xfrm>
          <a:prstGeom prst="rect">
            <a:avLst/>
          </a:prstGeom>
          <a:noFill/>
          <a:ln>
            <a:noFill/>
          </a:ln>
        </p:spPr>
      </p:pic>
      <p:pic>
        <p:nvPicPr>
          <p:cNvPr id="92" name="Google Shape;92;p13"/>
          <p:cNvPicPr preferRelativeResize="0"/>
          <p:nvPr/>
        </p:nvPicPr>
        <p:blipFill rotWithShape="1">
          <a:blip r:embed="rId9">
            <a:alphaModFix/>
          </a:blip>
          <a:srcRect b="8265" l="0" r="21556" t="0"/>
          <a:stretch/>
        </p:blipFill>
        <p:spPr>
          <a:xfrm>
            <a:off x="6338175" y="2676650"/>
            <a:ext cx="2805824" cy="2460975"/>
          </a:xfrm>
          <a:prstGeom prst="rect">
            <a:avLst/>
          </a:prstGeom>
          <a:noFill/>
          <a:ln>
            <a:noFill/>
          </a:ln>
        </p:spPr>
      </p:pic>
      <p:pic>
        <p:nvPicPr>
          <p:cNvPr id="93" name="Google Shape;93;p13"/>
          <p:cNvPicPr preferRelativeResize="0"/>
          <p:nvPr/>
        </p:nvPicPr>
        <p:blipFill rotWithShape="1">
          <a:blip r:embed="rId10">
            <a:alphaModFix/>
          </a:blip>
          <a:srcRect b="0" l="0" r="9231" t="21624"/>
          <a:stretch/>
        </p:blipFill>
        <p:spPr>
          <a:xfrm>
            <a:off x="5920975" y="0"/>
            <a:ext cx="3223026" cy="1855186"/>
          </a:xfrm>
          <a:prstGeom prst="rect">
            <a:avLst/>
          </a:prstGeom>
          <a:noFill/>
          <a:ln>
            <a:noFill/>
          </a:ln>
        </p:spPr>
      </p:pic>
      <p:pic>
        <p:nvPicPr>
          <p:cNvPr id="94" name="Google Shape;94;p13"/>
          <p:cNvPicPr preferRelativeResize="0"/>
          <p:nvPr/>
        </p:nvPicPr>
        <p:blipFill>
          <a:blip r:embed="rId11">
            <a:alphaModFix/>
          </a:blip>
          <a:stretch>
            <a:fillRect/>
          </a:stretch>
        </p:blipFill>
        <p:spPr>
          <a:xfrm>
            <a:off x="2298859" y="1515271"/>
            <a:ext cx="4546276" cy="21129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4"/>
          <p:cNvSpPr txBox="1"/>
          <p:nvPr>
            <p:ph type="title"/>
          </p:nvPr>
        </p:nvSpPr>
        <p:spPr>
          <a:xfrm>
            <a:off x="729450" y="1318650"/>
            <a:ext cx="55458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Design</a:t>
            </a:r>
            <a:endParaRPr/>
          </a:p>
        </p:txBody>
      </p:sp>
      <p:pic>
        <p:nvPicPr>
          <p:cNvPr id="100" name="Google Shape;100;p14"/>
          <p:cNvPicPr preferRelativeResize="0"/>
          <p:nvPr/>
        </p:nvPicPr>
        <p:blipFill>
          <a:blip r:embed="rId3">
            <a:alphaModFix/>
          </a:blip>
          <a:stretch>
            <a:fillRect/>
          </a:stretch>
        </p:blipFill>
        <p:spPr>
          <a:xfrm>
            <a:off x="651091" y="669291"/>
            <a:ext cx="1151508" cy="535200"/>
          </a:xfrm>
          <a:prstGeom prst="rect">
            <a:avLst/>
          </a:prstGeom>
          <a:noFill/>
          <a:ln>
            <a:noFill/>
          </a:ln>
        </p:spPr>
      </p:pic>
      <p:pic>
        <p:nvPicPr>
          <p:cNvPr id="101" name="Google Shape;101;p14"/>
          <p:cNvPicPr preferRelativeResize="0"/>
          <p:nvPr/>
        </p:nvPicPr>
        <p:blipFill>
          <a:blip r:embed="rId4">
            <a:alphaModFix/>
          </a:blip>
          <a:stretch>
            <a:fillRect/>
          </a:stretch>
        </p:blipFill>
        <p:spPr>
          <a:xfrm>
            <a:off x="5080725" y="464050"/>
            <a:ext cx="3363775" cy="4679451"/>
          </a:xfrm>
          <a:prstGeom prst="rect">
            <a:avLst/>
          </a:prstGeom>
          <a:noFill/>
          <a:ln>
            <a:noFill/>
          </a:ln>
        </p:spPr>
      </p:pic>
      <p:grpSp>
        <p:nvGrpSpPr>
          <p:cNvPr id="102" name="Google Shape;102;p14"/>
          <p:cNvGrpSpPr/>
          <p:nvPr/>
        </p:nvGrpSpPr>
        <p:grpSpPr>
          <a:xfrm>
            <a:off x="2050975" y="1377600"/>
            <a:ext cx="3156759" cy="3289650"/>
            <a:chOff x="195225" y="1853850"/>
            <a:chExt cx="3156759" cy="3289650"/>
          </a:xfrm>
        </p:grpSpPr>
        <p:pic>
          <p:nvPicPr>
            <p:cNvPr id="103" name="Google Shape;103;p14"/>
            <p:cNvPicPr preferRelativeResize="0"/>
            <p:nvPr/>
          </p:nvPicPr>
          <p:blipFill>
            <a:blip r:embed="rId5">
              <a:alphaModFix/>
            </a:blip>
            <a:stretch>
              <a:fillRect/>
            </a:stretch>
          </p:blipFill>
          <p:spPr>
            <a:xfrm>
              <a:off x="195225" y="3367825"/>
              <a:ext cx="3156759" cy="1775676"/>
            </a:xfrm>
            <a:prstGeom prst="rect">
              <a:avLst/>
            </a:prstGeom>
            <a:noFill/>
            <a:ln>
              <a:noFill/>
            </a:ln>
          </p:spPr>
        </p:pic>
        <p:pic>
          <p:nvPicPr>
            <p:cNvPr id="104" name="Google Shape;104;p14"/>
            <p:cNvPicPr preferRelativeResize="0"/>
            <p:nvPr/>
          </p:nvPicPr>
          <p:blipFill>
            <a:blip r:embed="rId6">
              <a:alphaModFix/>
            </a:blip>
            <a:stretch>
              <a:fillRect/>
            </a:stretch>
          </p:blipFill>
          <p:spPr>
            <a:xfrm>
              <a:off x="195225" y="1853850"/>
              <a:ext cx="3156749" cy="1775676"/>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5"/>
          <p:cNvSpPr txBox="1"/>
          <p:nvPr>
            <p:ph idx="1" type="body"/>
          </p:nvPr>
        </p:nvSpPr>
        <p:spPr>
          <a:xfrm>
            <a:off x="120950" y="2078875"/>
            <a:ext cx="2414400" cy="28761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rPr b="1" lang="en-GB" sz="6867" u="sng">
                <a:solidFill>
                  <a:srgbClr val="0000FF"/>
                </a:solidFill>
                <a:hlinkClick r:id="rId3">
                  <a:extLst>
                    <a:ext uri="{A12FA001-AC4F-418D-AE19-62706E023703}">
                      <ahyp:hlinkClr val="tx"/>
                    </a:ext>
                  </a:extLst>
                </a:hlinkClick>
              </a:rPr>
              <a:t>Property</a:t>
            </a:r>
            <a:r>
              <a:rPr b="1" lang="en-GB" sz="6867">
                <a:solidFill>
                  <a:srgbClr val="000000"/>
                </a:solidFill>
              </a:rPr>
              <a:t> </a:t>
            </a:r>
            <a:r>
              <a:rPr lang="en-GB" sz="6867">
                <a:solidFill>
                  <a:srgbClr val="000000"/>
                </a:solidFill>
              </a:rPr>
              <a:t>- </a:t>
            </a:r>
            <a:r>
              <a:rPr lang="en-GB" sz="6767">
                <a:solidFill>
                  <a:srgbClr val="000000"/>
                </a:solidFill>
                <a:highlight>
                  <a:srgbClr val="FFFFFF"/>
                </a:highlight>
              </a:rPr>
              <a:t>Fulham Road, London SW6, 1,175 sq. ft</a:t>
            </a:r>
            <a:endParaRPr sz="6767">
              <a:solidFill>
                <a:srgbClr val="000000"/>
              </a:solidFill>
              <a:highlight>
                <a:srgbClr val="FFFFFF"/>
              </a:highlight>
            </a:endParaRPr>
          </a:p>
          <a:p>
            <a:pPr indent="0" lvl="0" marL="0" rtl="0" algn="l">
              <a:spcBef>
                <a:spcPts val="1200"/>
              </a:spcBef>
              <a:spcAft>
                <a:spcPts val="0"/>
              </a:spcAft>
              <a:buNone/>
            </a:pPr>
            <a:r>
              <a:t/>
            </a:r>
            <a:endParaRPr sz="6767">
              <a:solidFill>
                <a:srgbClr val="000000"/>
              </a:solidFill>
              <a:highlight>
                <a:srgbClr val="FFFFFF"/>
              </a:highlight>
            </a:endParaRPr>
          </a:p>
          <a:p>
            <a:pPr indent="0" lvl="0" marL="0" rtl="0" algn="l">
              <a:spcBef>
                <a:spcPts val="1200"/>
              </a:spcBef>
              <a:spcAft>
                <a:spcPts val="0"/>
              </a:spcAft>
              <a:buNone/>
            </a:pPr>
            <a:r>
              <a:rPr lang="en-GB" sz="6767">
                <a:solidFill>
                  <a:srgbClr val="000000"/>
                </a:solidFill>
                <a:highlight>
                  <a:srgbClr val="FFFFFF"/>
                </a:highlight>
              </a:rPr>
              <a:t>Total Budget: 500,000</a:t>
            </a:r>
            <a:endParaRPr sz="6767">
              <a:solidFill>
                <a:srgbClr val="000000"/>
              </a:solidFill>
              <a:highlight>
                <a:srgbClr val="FFFFFF"/>
              </a:highlight>
            </a:endParaRPr>
          </a:p>
          <a:p>
            <a:pPr indent="0" lvl="0" marL="0" rtl="0" algn="l">
              <a:spcBef>
                <a:spcPts val="1200"/>
              </a:spcBef>
              <a:spcAft>
                <a:spcPts val="0"/>
              </a:spcAft>
              <a:buNone/>
            </a:pPr>
            <a:r>
              <a:t/>
            </a:r>
            <a:endParaRPr sz="6767">
              <a:solidFill>
                <a:srgbClr val="000000"/>
              </a:solidFill>
              <a:highlight>
                <a:srgbClr val="FFFFFF"/>
              </a:highlight>
            </a:endParaRPr>
          </a:p>
          <a:p>
            <a:pPr indent="0" lvl="0" marL="0" rtl="0" algn="l">
              <a:spcBef>
                <a:spcPts val="1200"/>
              </a:spcBef>
              <a:spcAft>
                <a:spcPts val="0"/>
              </a:spcAft>
              <a:buNone/>
            </a:pPr>
            <a:r>
              <a:rPr lang="en-GB" sz="6767">
                <a:solidFill>
                  <a:srgbClr val="000000"/>
                </a:solidFill>
                <a:highlight>
                  <a:srgbClr val="FFFFFF"/>
                </a:highlight>
              </a:rPr>
              <a:t>Total Cost: approximately 800,000</a:t>
            </a:r>
            <a:br>
              <a:rPr lang="en-GB" sz="1200">
                <a:solidFill>
                  <a:srgbClr val="000000"/>
                </a:solidFill>
                <a:highlight>
                  <a:srgbClr val="FFFFFF"/>
                </a:highlight>
              </a:rPr>
            </a:br>
            <a:endParaRPr sz="1200">
              <a:solidFill>
                <a:srgbClr val="000000"/>
              </a:solidFill>
              <a:highlight>
                <a:srgbClr val="FFFFFF"/>
              </a:highlight>
            </a:endParaRPr>
          </a:p>
          <a:p>
            <a:pPr indent="0" lvl="0" marL="0" rtl="0" algn="l">
              <a:spcBef>
                <a:spcPts val="1200"/>
              </a:spcBef>
              <a:spcAft>
                <a:spcPts val="0"/>
              </a:spcAft>
              <a:buNone/>
            </a:pPr>
            <a:r>
              <a:t/>
            </a:r>
            <a:endParaRPr sz="1200">
              <a:solidFill>
                <a:srgbClr val="000000"/>
              </a:solidFill>
              <a:highlight>
                <a:srgbClr val="FFFFFF"/>
              </a:highlight>
            </a:endParaRPr>
          </a:p>
          <a:p>
            <a:pPr indent="0" lvl="0" marL="0" rtl="0" algn="l">
              <a:spcBef>
                <a:spcPts val="1200"/>
              </a:spcBef>
              <a:spcAft>
                <a:spcPts val="0"/>
              </a:spcAft>
              <a:buNone/>
            </a:pPr>
            <a:r>
              <a:t/>
            </a:r>
            <a:endParaRPr sz="1200">
              <a:solidFill>
                <a:srgbClr val="000000"/>
              </a:solidFill>
              <a:highlight>
                <a:srgbClr val="FFFFFF"/>
              </a:highlight>
            </a:endParaRPr>
          </a:p>
          <a:p>
            <a:pPr indent="0" lvl="0" marL="0" rtl="0" algn="l">
              <a:spcBef>
                <a:spcPts val="1200"/>
              </a:spcBef>
              <a:spcAft>
                <a:spcPts val="0"/>
              </a:spcAft>
              <a:buNone/>
            </a:pPr>
            <a:r>
              <a:t/>
            </a:r>
            <a:endParaRPr sz="1200">
              <a:solidFill>
                <a:srgbClr val="000000"/>
              </a:solidFill>
              <a:highlight>
                <a:srgbClr val="FFFFFF"/>
              </a:highlight>
            </a:endParaRPr>
          </a:p>
          <a:p>
            <a:pPr indent="0" lvl="0" marL="0" rtl="0" algn="l">
              <a:spcBef>
                <a:spcPts val="1200"/>
              </a:spcBef>
              <a:spcAft>
                <a:spcPts val="0"/>
              </a:spcAft>
              <a:buNone/>
            </a:pPr>
            <a:r>
              <a:t/>
            </a:r>
            <a:endParaRPr sz="1200">
              <a:solidFill>
                <a:srgbClr val="000000"/>
              </a:solidFill>
              <a:highlight>
                <a:srgbClr val="FFFFFF"/>
              </a:highlight>
            </a:endParaRPr>
          </a:p>
          <a:p>
            <a:pPr indent="0" lvl="0" marL="0" rtl="0" algn="l">
              <a:spcBef>
                <a:spcPts val="1200"/>
              </a:spcBef>
              <a:spcAft>
                <a:spcPts val="1200"/>
              </a:spcAft>
              <a:buNone/>
            </a:pPr>
            <a:r>
              <a:t/>
            </a:r>
            <a:endParaRPr sz="1200">
              <a:solidFill>
                <a:srgbClr val="000000"/>
              </a:solidFill>
              <a:highlight>
                <a:srgbClr val="FFFFFF"/>
              </a:highlight>
            </a:endParaRPr>
          </a:p>
        </p:txBody>
      </p:sp>
      <p:sp>
        <p:nvSpPr>
          <p:cNvPr id="110" name="Google Shape;110;p15"/>
          <p:cNvSpPr txBox="1"/>
          <p:nvPr>
            <p:ph type="title"/>
          </p:nvPr>
        </p:nvSpPr>
        <p:spPr>
          <a:xfrm>
            <a:off x="651100" y="1337775"/>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Financial</a:t>
            </a:r>
            <a:endParaRPr i="1"/>
          </a:p>
        </p:txBody>
      </p:sp>
      <p:pic>
        <p:nvPicPr>
          <p:cNvPr id="111" name="Google Shape;111;p15"/>
          <p:cNvPicPr preferRelativeResize="0"/>
          <p:nvPr/>
        </p:nvPicPr>
        <p:blipFill>
          <a:blip r:embed="rId4">
            <a:alphaModFix/>
          </a:blip>
          <a:stretch>
            <a:fillRect/>
          </a:stretch>
        </p:blipFill>
        <p:spPr>
          <a:xfrm>
            <a:off x="651091" y="669291"/>
            <a:ext cx="1151508" cy="535200"/>
          </a:xfrm>
          <a:prstGeom prst="rect">
            <a:avLst/>
          </a:prstGeom>
          <a:noFill/>
          <a:ln>
            <a:noFill/>
          </a:ln>
        </p:spPr>
      </p:pic>
      <p:pic>
        <p:nvPicPr>
          <p:cNvPr id="112" name="Google Shape;112;p15"/>
          <p:cNvPicPr preferRelativeResize="0"/>
          <p:nvPr/>
        </p:nvPicPr>
        <p:blipFill>
          <a:blip r:embed="rId5">
            <a:alphaModFix/>
          </a:blip>
          <a:stretch>
            <a:fillRect/>
          </a:stretch>
        </p:blipFill>
        <p:spPr>
          <a:xfrm>
            <a:off x="2535350" y="545950"/>
            <a:ext cx="6608651" cy="4573814"/>
          </a:xfrm>
          <a:prstGeom prst="rect">
            <a:avLst/>
          </a:prstGeom>
          <a:noFill/>
          <a:ln cap="flat" cmpd="sng" w="9525">
            <a:solidFill>
              <a:schemeClr val="dk2"/>
            </a:solidFill>
            <a:prstDash val="solid"/>
            <a:round/>
            <a:headEnd len="sm" w="sm" type="none"/>
            <a:tailEnd len="sm" w="sm" type="none"/>
          </a:ln>
        </p:spPr>
      </p:pic>
      <p:pic>
        <p:nvPicPr>
          <p:cNvPr id="113" name="Google Shape;113;p15"/>
          <p:cNvPicPr preferRelativeResize="0"/>
          <p:nvPr/>
        </p:nvPicPr>
        <p:blipFill>
          <a:blip r:embed="rId6">
            <a:alphaModFix/>
          </a:blip>
          <a:stretch>
            <a:fillRect/>
          </a:stretch>
        </p:blipFill>
        <p:spPr>
          <a:xfrm>
            <a:off x="6978522" y="3428225"/>
            <a:ext cx="2165475" cy="16241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6"/>
          <p:cNvSpPr txBox="1"/>
          <p:nvPr>
            <p:ph type="title"/>
          </p:nvPr>
        </p:nvSpPr>
        <p:spPr>
          <a:xfrm>
            <a:off x="1800" y="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Marketing </a:t>
            </a:r>
            <a:endParaRPr/>
          </a:p>
        </p:txBody>
      </p:sp>
      <p:sp>
        <p:nvSpPr>
          <p:cNvPr id="119" name="Google Shape;119;p16"/>
          <p:cNvSpPr txBox="1"/>
          <p:nvPr/>
        </p:nvSpPr>
        <p:spPr>
          <a:xfrm>
            <a:off x="229175" y="1338600"/>
            <a:ext cx="4662600" cy="402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solidFill>
                  <a:schemeClr val="accent1"/>
                </a:solidFill>
                <a:latin typeface="Lato"/>
                <a:ea typeface="Lato"/>
                <a:cs typeface="Lato"/>
                <a:sym typeface="Lato"/>
              </a:rPr>
              <a:t>Marketing Pre Opening</a:t>
            </a:r>
            <a:endParaRPr sz="1600">
              <a:solidFill>
                <a:schemeClr val="accent1"/>
              </a:solidFill>
              <a:latin typeface="Lato"/>
              <a:ea typeface="Lato"/>
              <a:cs typeface="Lato"/>
              <a:sym typeface="Lato"/>
            </a:endParaRPr>
          </a:p>
          <a:p>
            <a:pPr indent="0" lvl="0" marL="0" rtl="0" algn="l">
              <a:spcBef>
                <a:spcPts val="0"/>
              </a:spcBef>
              <a:spcAft>
                <a:spcPts val="0"/>
              </a:spcAft>
              <a:buNone/>
            </a:pPr>
            <a:r>
              <a:t/>
            </a:r>
            <a:endParaRPr sz="1600">
              <a:solidFill>
                <a:schemeClr val="accent1"/>
              </a:solidFill>
              <a:latin typeface="Lato"/>
              <a:ea typeface="Lato"/>
              <a:cs typeface="Lato"/>
              <a:sym typeface="Lato"/>
            </a:endParaRPr>
          </a:p>
          <a:p>
            <a:pPr indent="-330200" lvl="0" marL="457200" rtl="0" algn="l">
              <a:spcBef>
                <a:spcPts val="0"/>
              </a:spcBef>
              <a:spcAft>
                <a:spcPts val="0"/>
              </a:spcAft>
              <a:buClr>
                <a:schemeClr val="accent1"/>
              </a:buClr>
              <a:buSzPts val="1600"/>
              <a:buFont typeface="Lato"/>
              <a:buChar char="-"/>
            </a:pPr>
            <a:r>
              <a:rPr lang="en-GB" sz="1600">
                <a:solidFill>
                  <a:schemeClr val="accent1"/>
                </a:solidFill>
                <a:latin typeface="Lato"/>
                <a:ea typeface="Lato"/>
                <a:cs typeface="Lato"/>
                <a:sym typeface="Lato"/>
              </a:rPr>
              <a:t>Pop-up stall, street food based to build the brand</a:t>
            </a:r>
            <a:endParaRPr sz="1600">
              <a:solidFill>
                <a:schemeClr val="accent1"/>
              </a:solidFill>
              <a:latin typeface="Lato"/>
              <a:ea typeface="Lato"/>
              <a:cs typeface="Lato"/>
              <a:sym typeface="Lato"/>
            </a:endParaRPr>
          </a:p>
          <a:p>
            <a:pPr indent="-330200" lvl="0" marL="457200" rtl="0" algn="l">
              <a:spcBef>
                <a:spcPts val="0"/>
              </a:spcBef>
              <a:spcAft>
                <a:spcPts val="0"/>
              </a:spcAft>
              <a:buClr>
                <a:schemeClr val="accent1"/>
              </a:buClr>
              <a:buSzPts val="1600"/>
              <a:buFont typeface="Lato"/>
              <a:buChar char="-"/>
            </a:pPr>
            <a:r>
              <a:rPr lang="en-GB" sz="1600">
                <a:solidFill>
                  <a:schemeClr val="accent1"/>
                </a:solidFill>
                <a:latin typeface="Lato"/>
                <a:ea typeface="Lato"/>
                <a:cs typeface="Lato"/>
                <a:sym typeface="Lato"/>
              </a:rPr>
              <a:t>Duke Of York </a:t>
            </a:r>
            <a:r>
              <a:rPr lang="en-GB" sz="1600">
                <a:solidFill>
                  <a:schemeClr val="accent1"/>
                </a:solidFill>
                <a:latin typeface="Lato"/>
                <a:ea typeface="Lato"/>
                <a:cs typeface="Lato"/>
                <a:sym typeface="Lato"/>
              </a:rPr>
              <a:t>square</a:t>
            </a:r>
            <a:endParaRPr sz="1600">
              <a:solidFill>
                <a:schemeClr val="accent1"/>
              </a:solidFill>
              <a:latin typeface="Lato"/>
              <a:ea typeface="Lato"/>
              <a:cs typeface="Lato"/>
              <a:sym typeface="Lato"/>
            </a:endParaRPr>
          </a:p>
          <a:p>
            <a:pPr indent="-330200" lvl="0" marL="457200" rtl="0" algn="l">
              <a:spcBef>
                <a:spcPts val="0"/>
              </a:spcBef>
              <a:spcAft>
                <a:spcPts val="0"/>
              </a:spcAft>
              <a:buClr>
                <a:schemeClr val="accent1"/>
              </a:buClr>
              <a:buSzPts val="1600"/>
              <a:buFont typeface="Lato"/>
              <a:buChar char="-"/>
            </a:pPr>
            <a:r>
              <a:rPr lang="en-GB" sz="1600">
                <a:solidFill>
                  <a:schemeClr val="accent1"/>
                </a:solidFill>
                <a:latin typeface="Lato"/>
                <a:ea typeface="Lato"/>
                <a:cs typeface="Lato"/>
                <a:sym typeface="Lato"/>
              </a:rPr>
              <a:t>Anonymous for first month</a:t>
            </a:r>
            <a:endParaRPr sz="1600">
              <a:solidFill>
                <a:schemeClr val="accent1"/>
              </a:solidFill>
              <a:latin typeface="Lato"/>
              <a:ea typeface="Lato"/>
              <a:cs typeface="Lato"/>
              <a:sym typeface="Lato"/>
            </a:endParaRPr>
          </a:p>
          <a:p>
            <a:pPr indent="-330200" lvl="0" marL="457200" rtl="0" algn="l">
              <a:spcBef>
                <a:spcPts val="0"/>
              </a:spcBef>
              <a:spcAft>
                <a:spcPts val="0"/>
              </a:spcAft>
              <a:buClr>
                <a:schemeClr val="accent1"/>
              </a:buClr>
              <a:buSzPts val="1600"/>
              <a:buFont typeface="Lato"/>
              <a:buChar char="-"/>
            </a:pPr>
            <a:r>
              <a:rPr lang="en-GB" sz="1600">
                <a:solidFill>
                  <a:schemeClr val="accent1"/>
                </a:solidFill>
                <a:latin typeface="Lato"/>
                <a:ea typeface="Lato"/>
                <a:cs typeface="Lato"/>
                <a:sym typeface="Lato"/>
              </a:rPr>
              <a:t>Drive hype through social media, influencers</a:t>
            </a:r>
            <a:endParaRPr sz="1600">
              <a:solidFill>
                <a:schemeClr val="accent1"/>
              </a:solidFill>
              <a:latin typeface="Lato"/>
              <a:ea typeface="Lato"/>
              <a:cs typeface="Lato"/>
              <a:sym typeface="Lato"/>
            </a:endParaRPr>
          </a:p>
          <a:p>
            <a:pPr indent="0" lvl="0" marL="0" rtl="0" algn="l">
              <a:spcBef>
                <a:spcPts val="0"/>
              </a:spcBef>
              <a:spcAft>
                <a:spcPts val="0"/>
              </a:spcAft>
              <a:buNone/>
            </a:pPr>
            <a:r>
              <a:t/>
            </a:r>
            <a:endParaRPr sz="1600">
              <a:solidFill>
                <a:schemeClr val="accent1"/>
              </a:solidFill>
              <a:latin typeface="Lato"/>
              <a:ea typeface="Lato"/>
              <a:cs typeface="Lato"/>
              <a:sym typeface="Lato"/>
            </a:endParaRPr>
          </a:p>
          <a:p>
            <a:pPr indent="0" lvl="0" marL="0" rtl="0" algn="l">
              <a:spcBef>
                <a:spcPts val="0"/>
              </a:spcBef>
              <a:spcAft>
                <a:spcPts val="0"/>
              </a:spcAft>
              <a:buNone/>
            </a:pPr>
            <a:r>
              <a:t/>
            </a:r>
            <a:endParaRPr sz="1600">
              <a:solidFill>
                <a:schemeClr val="accent1"/>
              </a:solidFill>
              <a:latin typeface="Lato"/>
              <a:ea typeface="Lato"/>
              <a:cs typeface="Lato"/>
              <a:sym typeface="Lato"/>
            </a:endParaRPr>
          </a:p>
          <a:p>
            <a:pPr indent="0" lvl="0" marL="0" rtl="0" algn="l">
              <a:spcBef>
                <a:spcPts val="0"/>
              </a:spcBef>
              <a:spcAft>
                <a:spcPts val="0"/>
              </a:spcAft>
              <a:buNone/>
            </a:pPr>
            <a:r>
              <a:t/>
            </a:r>
            <a:endParaRPr sz="1600">
              <a:solidFill>
                <a:schemeClr val="accent1"/>
              </a:solidFill>
              <a:latin typeface="Lato"/>
              <a:ea typeface="Lato"/>
              <a:cs typeface="Lato"/>
              <a:sym typeface="Lato"/>
            </a:endParaRPr>
          </a:p>
          <a:p>
            <a:pPr indent="0" lvl="0" marL="0" rtl="0" algn="l">
              <a:spcBef>
                <a:spcPts val="0"/>
              </a:spcBef>
              <a:spcAft>
                <a:spcPts val="0"/>
              </a:spcAft>
              <a:buNone/>
            </a:pPr>
            <a:r>
              <a:rPr lang="en-GB" sz="1600">
                <a:solidFill>
                  <a:schemeClr val="accent1"/>
                </a:solidFill>
                <a:latin typeface="Lato"/>
                <a:ea typeface="Lato"/>
                <a:cs typeface="Lato"/>
                <a:sym typeface="Lato"/>
              </a:rPr>
              <a:t>Website:</a:t>
            </a:r>
            <a:endParaRPr sz="1600">
              <a:solidFill>
                <a:schemeClr val="accent1"/>
              </a:solidFill>
              <a:latin typeface="Lato"/>
              <a:ea typeface="Lato"/>
              <a:cs typeface="Lato"/>
              <a:sym typeface="Lato"/>
            </a:endParaRPr>
          </a:p>
          <a:p>
            <a:pPr indent="0" lvl="0" marL="0" rtl="0" algn="l">
              <a:spcBef>
                <a:spcPts val="0"/>
              </a:spcBef>
              <a:spcAft>
                <a:spcPts val="0"/>
              </a:spcAft>
              <a:buNone/>
            </a:pPr>
            <a:r>
              <a:t/>
            </a:r>
            <a:endParaRPr sz="1600">
              <a:solidFill>
                <a:schemeClr val="accent1"/>
              </a:solidFill>
              <a:latin typeface="Lato"/>
              <a:ea typeface="Lato"/>
              <a:cs typeface="Lato"/>
              <a:sym typeface="Lato"/>
            </a:endParaRPr>
          </a:p>
          <a:p>
            <a:pPr indent="-330200" lvl="0" marL="457200" rtl="0" algn="l">
              <a:lnSpc>
                <a:spcPct val="115000"/>
              </a:lnSpc>
              <a:spcBef>
                <a:spcPts val="0"/>
              </a:spcBef>
              <a:spcAft>
                <a:spcPts val="0"/>
              </a:spcAft>
              <a:buClr>
                <a:schemeClr val="accent1"/>
              </a:buClr>
              <a:buSzPts val="1600"/>
              <a:buFont typeface="Lato"/>
              <a:buChar char="-"/>
            </a:pPr>
            <a:r>
              <a:rPr lang="en-GB" u="sng">
                <a:solidFill>
                  <a:schemeClr val="accent5"/>
                </a:solidFill>
                <a:hlinkClick r:id="rId3">
                  <a:extLst>
                    <a:ext uri="{A12FA001-AC4F-418D-AE19-62706E023703}">
                      <ahyp:hlinkClr val="tx"/>
                    </a:ext>
                  </a:extLst>
                </a:hlinkClick>
              </a:rPr>
              <a:t>https://sites.google.com/stpaulsschool.org.uk/koreanfinedining/home?authuser=1</a:t>
            </a:r>
            <a:endParaRPr sz="1600">
              <a:solidFill>
                <a:schemeClr val="accent1"/>
              </a:solidFill>
              <a:latin typeface="Lato"/>
              <a:ea typeface="Lato"/>
              <a:cs typeface="Lato"/>
              <a:sym typeface="Lato"/>
            </a:endParaRPr>
          </a:p>
          <a:p>
            <a:pPr indent="0" lvl="0" marL="0" rtl="0" algn="l">
              <a:spcBef>
                <a:spcPts val="1200"/>
              </a:spcBef>
              <a:spcAft>
                <a:spcPts val="0"/>
              </a:spcAft>
              <a:buNone/>
            </a:pPr>
            <a:r>
              <a:t/>
            </a:r>
            <a:endParaRPr sz="1300">
              <a:solidFill>
                <a:schemeClr val="accent1"/>
              </a:solidFill>
              <a:latin typeface="Lato"/>
              <a:ea typeface="Lato"/>
              <a:cs typeface="Lato"/>
              <a:sym typeface="Lato"/>
            </a:endParaRPr>
          </a:p>
        </p:txBody>
      </p:sp>
      <p:pic>
        <p:nvPicPr>
          <p:cNvPr id="120" name="Google Shape;120;p16"/>
          <p:cNvPicPr preferRelativeResize="0"/>
          <p:nvPr/>
        </p:nvPicPr>
        <p:blipFill>
          <a:blip r:embed="rId4">
            <a:alphaModFix/>
          </a:blip>
          <a:stretch>
            <a:fillRect/>
          </a:stretch>
        </p:blipFill>
        <p:spPr>
          <a:xfrm>
            <a:off x="5040725" y="866975"/>
            <a:ext cx="3713674" cy="2476975"/>
          </a:xfrm>
          <a:prstGeom prst="rect">
            <a:avLst/>
          </a:prstGeom>
          <a:noFill/>
          <a:ln>
            <a:noFill/>
          </a:ln>
        </p:spPr>
      </p:pic>
      <p:pic>
        <p:nvPicPr>
          <p:cNvPr id="121" name="Google Shape;121;p16"/>
          <p:cNvPicPr preferRelativeResize="0"/>
          <p:nvPr/>
        </p:nvPicPr>
        <p:blipFill>
          <a:blip r:embed="rId5">
            <a:alphaModFix/>
          </a:blip>
          <a:stretch>
            <a:fillRect/>
          </a:stretch>
        </p:blipFill>
        <p:spPr>
          <a:xfrm>
            <a:off x="651091" y="669291"/>
            <a:ext cx="1151508" cy="535200"/>
          </a:xfrm>
          <a:prstGeom prst="rect">
            <a:avLst/>
          </a:prstGeom>
          <a:noFill/>
          <a:ln>
            <a:noFill/>
          </a:ln>
        </p:spPr>
      </p:pic>
      <p:grpSp>
        <p:nvGrpSpPr>
          <p:cNvPr id="122" name="Google Shape;122;p16"/>
          <p:cNvGrpSpPr/>
          <p:nvPr/>
        </p:nvGrpSpPr>
        <p:grpSpPr>
          <a:xfrm>
            <a:off x="5552251" y="2801046"/>
            <a:ext cx="3362575" cy="2220978"/>
            <a:chOff x="5552251" y="2801046"/>
            <a:chExt cx="3362575" cy="2220978"/>
          </a:xfrm>
        </p:grpSpPr>
        <p:pic>
          <p:nvPicPr>
            <p:cNvPr id="123" name="Google Shape;123;p16"/>
            <p:cNvPicPr preferRelativeResize="0"/>
            <p:nvPr/>
          </p:nvPicPr>
          <p:blipFill>
            <a:blip r:embed="rId6">
              <a:alphaModFix/>
            </a:blip>
            <a:stretch>
              <a:fillRect/>
            </a:stretch>
          </p:blipFill>
          <p:spPr>
            <a:xfrm>
              <a:off x="5552251" y="2801046"/>
              <a:ext cx="3362575" cy="2220978"/>
            </a:xfrm>
            <a:prstGeom prst="rect">
              <a:avLst/>
            </a:prstGeom>
            <a:noFill/>
            <a:ln>
              <a:noFill/>
            </a:ln>
          </p:spPr>
        </p:pic>
        <p:sp>
          <p:nvSpPr>
            <p:cNvPr id="124" name="Google Shape;124;p16"/>
            <p:cNvSpPr/>
            <p:nvPr/>
          </p:nvSpPr>
          <p:spPr>
            <a:xfrm>
              <a:off x="6255362" y="4686815"/>
              <a:ext cx="497100" cy="175200"/>
            </a:xfrm>
            <a:prstGeom prst="rect">
              <a:avLst/>
            </a:prstGeom>
            <a:solidFill>
              <a:srgbClr val="C9A86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00">
                  <a:latin typeface="Lato"/>
                  <a:ea typeface="Lato"/>
                  <a:cs typeface="Lato"/>
                  <a:sym typeface="Lato"/>
                </a:rPr>
                <a:t>G A M T A E.</a:t>
              </a:r>
              <a:endParaRPr sz="400">
                <a:latin typeface="Lato"/>
                <a:ea typeface="Lato"/>
                <a:cs typeface="Lato"/>
                <a:sym typeface="Lato"/>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17"/>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Sustainability</a:t>
            </a:r>
            <a:endParaRPr/>
          </a:p>
        </p:txBody>
      </p:sp>
      <p:pic>
        <p:nvPicPr>
          <p:cNvPr id="130" name="Google Shape;130;p17"/>
          <p:cNvPicPr preferRelativeResize="0"/>
          <p:nvPr/>
        </p:nvPicPr>
        <p:blipFill>
          <a:blip r:embed="rId3">
            <a:alphaModFix/>
          </a:blip>
          <a:stretch>
            <a:fillRect/>
          </a:stretch>
        </p:blipFill>
        <p:spPr>
          <a:xfrm>
            <a:off x="651091" y="669291"/>
            <a:ext cx="1151508" cy="535200"/>
          </a:xfrm>
          <a:prstGeom prst="rect">
            <a:avLst/>
          </a:prstGeom>
          <a:noFill/>
          <a:ln>
            <a:noFill/>
          </a:ln>
        </p:spPr>
      </p:pic>
      <p:pic>
        <p:nvPicPr>
          <p:cNvPr id="131" name="Google Shape;131;p17"/>
          <p:cNvPicPr preferRelativeResize="0"/>
          <p:nvPr/>
        </p:nvPicPr>
        <p:blipFill rotWithShape="1">
          <a:blip r:embed="rId4">
            <a:alphaModFix/>
          </a:blip>
          <a:srcRect b="27207" l="0" r="0" t="27060"/>
          <a:stretch/>
        </p:blipFill>
        <p:spPr>
          <a:xfrm>
            <a:off x="3381375" y="764875"/>
            <a:ext cx="2381250" cy="1088975"/>
          </a:xfrm>
          <a:prstGeom prst="rect">
            <a:avLst/>
          </a:prstGeom>
          <a:noFill/>
          <a:ln>
            <a:noFill/>
          </a:ln>
        </p:spPr>
      </p:pic>
      <p:pic>
        <p:nvPicPr>
          <p:cNvPr id="132" name="Google Shape;132;p17"/>
          <p:cNvPicPr preferRelativeResize="0"/>
          <p:nvPr/>
        </p:nvPicPr>
        <p:blipFill>
          <a:blip r:embed="rId5">
            <a:alphaModFix/>
          </a:blip>
          <a:stretch>
            <a:fillRect/>
          </a:stretch>
        </p:blipFill>
        <p:spPr>
          <a:xfrm>
            <a:off x="651100" y="2428375"/>
            <a:ext cx="3810000" cy="1562100"/>
          </a:xfrm>
          <a:prstGeom prst="rect">
            <a:avLst/>
          </a:prstGeom>
          <a:noFill/>
          <a:ln>
            <a:noFill/>
          </a:ln>
        </p:spPr>
      </p:pic>
      <p:pic>
        <p:nvPicPr>
          <p:cNvPr id="133" name="Google Shape;133;p17"/>
          <p:cNvPicPr preferRelativeResize="0"/>
          <p:nvPr/>
        </p:nvPicPr>
        <p:blipFill>
          <a:blip r:embed="rId6">
            <a:alphaModFix/>
          </a:blip>
          <a:stretch>
            <a:fillRect/>
          </a:stretch>
        </p:blipFill>
        <p:spPr>
          <a:xfrm>
            <a:off x="4958600" y="2283200"/>
            <a:ext cx="4126001" cy="27506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18"/>
          <p:cNvSpPr txBox="1"/>
          <p:nvPr>
            <p:ph type="title"/>
          </p:nvPr>
        </p:nvSpPr>
        <p:spPr>
          <a:xfrm>
            <a:off x="727650" y="804018"/>
            <a:ext cx="7688700" cy="53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sz="5000"/>
              <a:t>SWOT analysis</a:t>
            </a:r>
            <a:endParaRPr sz="5000"/>
          </a:p>
        </p:txBody>
      </p:sp>
      <p:sp>
        <p:nvSpPr>
          <p:cNvPr id="139" name="Google Shape;139;p18"/>
          <p:cNvSpPr txBox="1"/>
          <p:nvPr>
            <p:ph idx="1" type="body"/>
          </p:nvPr>
        </p:nvSpPr>
        <p:spPr>
          <a:xfrm>
            <a:off x="1842439" y="1678550"/>
            <a:ext cx="5459100" cy="33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322744"/>
                </a:solidFill>
              </a:rPr>
              <a:t>Strengths:</a:t>
            </a:r>
            <a:endParaRPr b="1" sz="1200">
              <a:solidFill>
                <a:srgbClr val="322744"/>
              </a:solidFill>
            </a:endParaRPr>
          </a:p>
          <a:p>
            <a:pPr indent="-304800" lvl="0" marL="457200" rtl="0" algn="l">
              <a:spcBef>
                <a:spcPts val="1200"/>
              </a:spcBef>
              <a:spcAft>
                <a:spcPts val="0"/>
              </a:spcAft>
              <a:buClr>
                <a:srgbClr val="322744"/>
              </a:buClr>
              <a:buSzPts val="1200"/>
              <a:buChar char="-"/>
            </a:pPr>
            <a:r>
              <a:rPr lang="en-GB" sz="1200">
                <a:solidFill>
                  <a:srgbClr val="322744"/>
                </a:solidFill>
              </a:rPr>
              <a:t>Elevate Korean cuisine to a new level and fall in line with trends</a:t>
            </a:r>
            <a:endParaRPr sz="1200">
              <a:solidFill>
                <a:srgbClr val="322744"/>
              </a:solidFill>
            </a:endParaRPr>
          </a:p>
          <a:p>
            <a:pPr indent="-304800" lvl="0" marL="457200" rtl="0" algn="l">
              <a:spcBef>
                <a:spcPts val="0"/>
              </a:spcBef>
              <a:spcAft>
                <a:spcPts val="0"/>
              </a:spcAft>
              <a:buClr>
                <a:srgbClr val="322744"/>
              </a:buClr>
              <a:buSzPts val="1200"/>
              <a:buChar char="-"/>
            </a:pPr>
            <a:r>
              <a:rPr lang="en-GB" sz="1200">
                <a:solidFill>
                  <a:srgbClr val="322744"/>
                </a:solidFill>
              </a:rPr>
              <a:t>Korean food already resonates with young people</a:t>
            </a:r>
            <a:endParaRPr sz="1200">
              <a:solidFill>
                <a:srgbClr val="322744"/>
              </a:solidFill>
            </a:endParaRPr>
          </a:p>
          <a:p>
            <a:pPr indent="0" lvl="0" marL="0" rtl="0" algn="l">
              <a:spcBef>
                <a:spcPts val="1200"/>
              </a:spcBef>
              <a:spcAft>
                <a:spcPts val="0"/>
              </a:spcAft>
              <a:buNone/>
            </a:pPr>
            <a:r>
              <a:rPr b="1" lang="en-GB" sz="1200">
                <a:solidFill>
                  <a:srgbClr val="322744"/>
                </a:solidFill>
              </a:rPr>
              <a:t>Weaknesses:</a:t>
            </a:r>
            <a:endParaRPr b="1" sz="1200">
              <a:solidFill>
                <a:srgbClr val="322744"/>
              </a:solidFill>
            </a:endParaRPr>
          </a:p>
          <a:p>
            <a:pPr indent="-304800" lvl="0" marL="457200" rtl="0" algn="l">
              <a:spcBef>
                <a:spcPts val="1200"/>
              </a:spcBef>
              <a:spcAft>
                <a:spcPts val="0"/>
              </a:spcAft>
              <a:buClr>
                <a:srgbClr val="322744"/>
              </a:buClr>
              <a:buSzPts val="1200"/>
              <a:buChar char="-"/>
            </a:pPr>
            <a:r>
              <a:rPr lang="en-GB" sz="1200">
                <a:solidFill>
                  <a:srgbClr val="322744"/>
                </a:solidFill>
              </a:rPr>
              <a:t>Fierce competition in the wider market of Korean cuisine</a:t>
            </a:r>
            <a:endParaRPr sz="1200">
              <a:solidFill>
                <a:srgbClr val="322744"/>
              </a:solidFill>
            </a:endParaRPr>
          </a:p>
          <a:p>
            <a:pPr indent="0" lvl="0" marL="0" rtl="0" algn="l">
              <a:spcBef>
                <a:spcPts val="1200"/>
              </a:spcBef>
              <a:spcAft>
                <a:spcPts val="0"/>
              </a:spcAft>
              <a:buNone/>
            </a:pPr>
            <a:r>
              <a:rPr b="1" lang="en-GB" sz="1200">
                <a:solidFill>
                  <a:srgbClr val="322744"/>
                </a:solidFill>
              </a:rPr>
              <a:t>Opportunities:</a:t>
            </a:r>
            <a:endParaRPr b="1" sz="1200">
              <a:solidFill>
                <a:srgbClr val="322744"/>
              </a:solidFill>
            </a:endParaRPr>
          </a:p>
          <a:p>
            <a:pPr indent="-304800" lvl="0" marL="457200" rtl="0" algn="l">
              <a:spcBef>
                <a:spcPts val="1200"/>
              </a:spcBef>
              <a:spcAft>
                <a:spcPts val="0"/>
              </a:spcAft>
              <a:buClr>
                <a:srgbClr val="322744"/>
              </a:buClr>
              <a:buSzPts val="1200"/>
              <a:buChar char="-"/>
            </a:pPr>
            <a:r>
              <a:rPr lang="en-GB" sz="1200">
                <a:solidFill>
                  <a:srgbClr val="322744"/>
                </a:solidFill>
              </a:rPr>
              <a:t>Fast-spreading influence on social media</a:t>
            </a:r>
            <a:endParaRPr sz="1200">
              <a:solidFill>
                <a:srgbClr val="322744"/>
              </a:solidFill>
            </a:endParaRPr>
          </a:p>
          <a:p>
            <a:pPr indent="-304800" lvl="0" marL="457200" rtl="0" algn="l">
              <a:spcBef>
                <a:spcPts val="0"/>
              </a:spcBef>
              <a:spcAft>
                <a:spcPts val="0"/>
              </a:spcAft>
              <a:buClr>
                <a:srgbClr val="322744"/>
              </a:buClr>
              <a:buSzPts val="1200"/>
              <a:buChar char="-"/>
            </a:pPr>
            <a:r>
              <a:rPr lang="en-GB" sz="1200">
                <a:solidFill>
                  <a:srgbClr val="322744"/>
                </a:solidFill>
              </a:rPr>
              <a:t>Targets wide audience of any age, but especially young generations.</a:t>
            </a:r>
            <a:endParaRPr sz="1200">
              <a:solidFill>
                <a:srgbClr val="322744"/>
              </a:solidFill>
            </a:endParaRPr>
          </a:p>
          <a:p>
            <a:pPr indent="0" lvl="0" marL="0" rtl="0" algn="l">
              <a:spcBef>
                <a:spcPts val="1200"/>
              </a:spcBef>
              <a:spcAft>
                <a:spcPts val="0"/>
              </a:spcAft>
              <a:buNone/>
            </a:pPr>
            <a:r>
              <a:rPr b="1" lang="en-GB" sz="1200">
                <a:solidFill>
                  <a:srgbClr val="322744"/>
                </a:solidFill>
              </a:rPr>
              <a:t>Threats:</a:t>
            </a:r>
            <a:endParaRPr b="1" sz="1200">
              <a:solidFill>
                <a:srgbClr val="322744"/>
              </a:solidFill>
            </a:endParaRPr>
          </a:p>
          <a:p>
            <a:pPr indent="-304800" lvl="0" marL="457200" rtl="0" algn="l">
              <a:spcBef>
                <a:spcPts val="1200"/>
              </a:spcBef>
              <a:spcAft>
                <a:spcPts val="0"/>
              </a:spcAft>
              <a:buClr>
                <a:srgbClr val="322744"/>
              </a:buClr>
              <a:buSzPts val="1200"/>
              <a:buChar char="-"/>
            </a:pPr>
            <a:r>
              <a:rPr lang="en-GB" sz="1200">
                <a:solidFill>
                  <a:srgbClr val="322744"/>
                </a:solidFill>
              </a:rPr>
              <a:t>Loss of money in starting year.</a:t>
            </a:r>
            <a:endParaRPr sz="1200">
              <a:solidFill>
                <a:srgbClr val="322744"/>
              </a:solidFill>
            </a:endParaRPr>
          </a:p>
          <a:p>
            <a:pPr indent="0" lvl="0" marL="0" rtl="0" algn="l">
              <a:spcBef>
                <a:spcPts val="1200"/>
              </a:spcBef>
              <a:spcAft>
                <a:spcPts val="0"/>
              </a:spcAft>
              <a:buNone/>
            </a:pPr>
            <a:r>
              <a:t/>
            </a:r>
            <a:endParaRPr b="1" sz="1200">
              <a:solidFill>
                <a:srgbClr val="322744"/>
              </a:solidFill>
            </a:endParaRPr>
          </a:p>
          <a:p>
            <a:pPr indent="0" lvl="0" marL="0" rtl="0" algn="l">
              <a:spcBef>
                <a:spcPts val="1200"/>
              </a:spcBef>
              <a:spcAft>
                <a:spcPts val="0"/>
              </a:spcAft>
              <a:buNone/>
            </a:pPr>
            <a:r>
              <a:t/>
            </a:r>
            <a:endParaRPr b="1" sz="1200">
              <a:solidFill>
                <a:srgbClr val="322744"/>
              </a:solidFill>
            </a:endParaRPr>
          </a:p>
          <a:p>
            <a:pPr indent="-304800" lvl="0" marL="457200" rtl="0" algn="l">
              <a:spcBef>
                <a:spcPts val="1200"/>
              </a:spcBef>
              <a:spcAft>
                <a:spcPts val="0"/>
              </a:spcAft>
              <a:buClr>
                <a:srgbClr val="322744"/>
              </a:buClr>
              <a:buSzPts val="1200"/>
              <a:buChar char="-"/>
            </a:pPr>
            <a:r>
              <a:t/>
            </a:r>
            <a:endParaRPr b="1" sz="1200">
              <a:solidFill>
                <a:srgbClr val="322744"/>
              </a:solidFill>
            </a:endParaRPr>
          </a:p>
        </p:txBody>
      </p:sp>
      <p:pic>
        <p:nvPicPr>
          <p:cNvPr id="140" name="Google Shape;140;p18"/>
          <p:cNvPicPr preferRelativeResize="0"/>
          <p:nvPr/>
        </p:nvPicPr>
        <p:blipFill>
          <a:blip r:embed="rId3">
            <a:alphaModFix/>
          </a:blip>
          <a:stretch>
            <a:fillRect/>
          </a:stretch>
        </p:blipFill>
        <p:spPr>
          <a:xfrm>
            <a:off x="651091" y="669291"/>
            <a:ext cx="1151508" cy="535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4" name="Shape 144"/>
        <p:cNvGrpSpPr/>
        <p:nvPr/>
      </p:nvGrpSpPr>
      <p:grpSpPr>
        <a:xfrm>
          <a:off x="0" y="0"/>
          <a:ext cx="0" cy="0"/>
          <a:chOff x="0" y="0"/>
          <a:chExt cx="0" cy="0"/>
        </a:xfrm>
      </p:grpSpPr>
      <p:sp>
        <p:nvSpPr>
          <p:cNvPr id="145" name="Google Shape;145;p19"/>
          <p:cNvSpPr txBox="1"/>
          <p:nvPr>
            <p:ph idx="1" type="body"/>
          </p:nvPr>
        </p:nvSpPr>
        <p:spPr>
          <a:xfrm>
            <a:off x="3262258" y="849500"/>
            <a:ext cx="4251600" cy="4220400"/>
          </a:xfrm>
          <a:prstGeom prst="rect">
            <a:avLst/>
          </a:prstGeom>
        </p:spPr>
        <p:txBody>
          <a:bodyPr anchorCtr="0" anchor="t" bIns="91425" lIns="91425" spcFirstLastPara="1" rIns="91425" wrap="square" tIns="91425">
            <a:noAutofit/>
          </a:bodyPr>
          <a:lstStyle/>
          <a:p>
            <a:pPr indent="-361950" lvl="0" marL="457200" rtl="0" algn="l">
              <a:spcBef>
                <a:spcPts val="0"/>
              </a:spcBef>
              <a:spcAft>
                <a:spcPts val="0"/>
              </a:spcAft>
              <a:buClr>
                <a:schemeClr val="dk2"/>
              </a:buClr>
              <a:buSzPts val="2100"/>
              <a:buFont typeface="Alata"/>
              <a:buAutoNum type="arabicPeriod"/>
            </a:pPr>
            <a:r>
              <a:rPr lang="en-GB" sz="2100">
                <a:solidFill>
                  <a:schemeClr val="dk2"/>
                </a:solidFill>
                <a:latin typeface="Alata"/>
                <a:ea typeface="Alata"/>
                <a:cs typeface="Alata"/>
                <a:sym typeface="Alata"/>
              </a:rPr>
              <a:t>bigfin squid in cold broth </a:t>
            </a:r>
            <a:endParaRPr sz="2100">
              <a:solidFill>
                <a:schemeClr val="dk2"/>
              </a:solidFill>
              <a:latin typeface="Alata"/>
              <a:ea typeface="Alata"/>
              <a:cs typeface="Alata"/>
              <a:sym typeface="Alata"/>
            </a:endParaRPr>
          </a:p>
          <a:p>
            <a:pPr indent="-361950" lvl="0" marL="457200" rtl="0" algn="l">
              <a:spcBef>
                <a:spcPts val="0"/>
              </a:spcBef>
              <a:spcAft>
                <a:spcPts val="0"/>
              </a:spcAft>
              <a:buClr>
                <a:schemeClr val="dk2"/>
              </a:buClr>
              <a:buSzPts val="2100"/>
              <a:buFont typeface="Alata"/>
              <a:buAutoNum type="arabicPeriod"/>
            </a:pPr>
            <a:r>
              <a:rPr lang="en-GB" sz="2100">
                <a:solidFill>
                  <a:schemeClr val="dk2"/>
                </a:solidFill>
                <a:latin typeface="Alata"/>
                <a:ea typeface="Alata"/>
                <a:cs typeface="Alata"/>
                <a:sym typeface="Alata"/>
              </a:rPr>
              <a:t>ruby snapper &amp; spring green </a:t>
            </a:r>
            <a:endParaRPr sz="2100">
              <a:solidFill>
                <a:schemeClr val="dk2"/>
              </a:solidFill>
              <a:latin typeface="Alata"/>
              <a:ea typeface="Alata"/>
              <a:cs typeface="Alata"/>
              <a:sym typeface="Alata"/>
            </a:endParaRPr>
          </a:p>
          <a:p>
            <a:pPr indent="-361950" lvl="0" marL="457200" rtl="0" algn="l">
              <a:spcBef>
                <a:spcPts val="0"/>
              </a:spcBef>
              <a:spcAft>
                <a:spcPts val="0"/>
              </a:spcAft>
              <a:buClr>
                <a:schemeClr val="dk2"/>
              </a:buClr>
              <a:buSzPts val="2100"/>
              <a:buFont typeface="Alata"/>
              <a:buAutoNum type="arabicPeriod"/>
            </a:pPr>
            <a:r>
              <a:rPr lang="en-GB" sz="2100">
                <a:solidFill>
                  <a:schemeClr val="dk2"/>
                </a:solidFill>
                <a:latin typeface="Alata"/>
                <a:ea typeface="Alata"/>
                <a:cs typeface="Alata"/>
                <a:sym typeface="Alata"/>
              </a:rPr>
              <a:t>lamb loin, soybean, blood orange </a:t>
            </a:r>
            <a:endParaRPr sz="2100">
              <a:solidFill>
                <a:schemeClr val="dk2"/>
              </a:solidFill>
              <a:latin typeface="Alata"/>
              <a:ea typeface="Alata"/>
              <a:cs typeface="Alata"/>
              <a:sym typeface="Alata"/>
            </a:endParaRPr>
          </a:p>
          <a:p>
            <a:pPr indent="-361950" lvl="0" marL="457200" rtl="0" algn="l">
              <a:spcBef>
                <a:spcPts val="0"/>
              </a:spcBef>
              <a:spcAft>
                <a:spcPts val="0"/>
              </a:spcAft>
              <a:buClr>
                <a:schemeClr val="dk2"/>
              </a:buClr>
              <a:buSzPts val="2100"/>
              <a:buFont typeface="Alata"/>
              <a:buAutoNum type="arabicPeriod"/>
            </a:pPr>
            <a:r>
              <a:rPr lang="en-GB" sz="2100">
                <a:solidFill>
                  <a:schemeClr val="dk2"/>
                </a:solidFill>
                <a:latin typeface="Alata"/>
                <a:ea typeface="Alata"/>
                <a:cs typeface="Alata"/>
                <a:sym typeface="Alata"/>
              </a:rPr>
              <a:t>gosari rice cooked in cast iron pot </a:t>
            </a:r>
            <a:endParaRPr sz="2100">
              <a:solidFill>
                <a:schemeClr val="dk2"/>
              </a:solidFill>
              <a:latin typeface="Alata"/>
              <a:ea typeface="Alata"/>
              <a:cs typeface="Alata"/>
              <a:sym typeface="Alata"/>
            </a:endParaRPr>
          </a:p>
          <a:p>
            <a:pPr indent="-361950" lvl="0" marL="457200" rtl="0" algn="l">
              <a:spcBef>
                <a:spcPts val="0"/>
              </a:spcBef>
              <a:spcAft>
                <a:spcPts val="0"/>
              </a:spcAft>
              <a:buClr>
                <a:schemeClr val="dk2"/>
              </a:buClr>
              <a:buSzPts val="2100"/>
              <a:buFont typeface="Alata"/>
              <a:buAutoNum type="arabicPeriod"/>
            </a:pPr>
            <a:r>
              <a:rPr lang="en-GB" sz="2100">
                <a:solidFill>
                  <a:schemeClr val="dk2"/>
                </a:solidFill>
                <a:latin typeface="Alata"/>
                <a:ea typeface="Alata"/>
                <a:cs typeface="Alata"/>
                <a:sym typeface="Alata"/>
              </a:rPr>
              <a:t>“Suyuk” short rib</a:t>
            </a:r>
            <a:endParaRPr sz="2100">
              <a:solidFill>
                <a:schemeClr val="dk2"/>
              </a:solidFill>
              <a:latin typeface="Alata"/>
              <a:ea typeface="Alata"/>
              <a:cs typeface="Alata"/>
              <a:sym typeface="Alata"/>
            </a:endParaRPr>
          </a:p>
          <a:p>
            <a:pPr indent="-361950" lvl="0" marL="457200" rtl="0" algn="l">
              <a:spcBef>
                <a:spcPts val="0"/>
              </a:spcBef>
              <a:spcAft>
                <a:spcPts val="0"/>
              </a:spcAft>
              <a:buClr>
                <a:schemeClr val="dk2"/>
              </a:buClr>
              <a:buSzPts val="2100"/>
              <a:buFont typeface="Alata"/>
              <a:buAutoNum type="arabicPeriod"/>
            </a:pPr>
            <a:r>
              <a:rPr lang="en-GB" sz="2100">
                <a:solidFill>
                  <a:schemeClr val="dk2"/>
                </a:solidFill>
                <a:latin typeface="Alata"/>
                <a:ea typeface="Alata"/>
                <a:cs typeface="Alata"/>
                <a:sym typeface="Alata"/>
              </a:rPr>
              <a:t>sand pear granita, ginger, honey</a:t>
            </a:r>
            <a:endParaRPr sz="2100">
              <a:solidFill>
                <a:schemeClr val="dk2"/>
              </a:solidFill>
              <a:latin typeface="Alata"/>
              <a:ea typeface="Alata"/>
              <a:cs typeface="Alata"/>
              <a:sym typeface="Alata"/>
            </a:endParaRPr>
          </a:p>
        </p:txBody>
      </p:sp>
      <p:sp>
        <p:nvSpPr>
          <p:cNvPr id="146" name="Google Shape;146;p19"/>
          <p:cNvSpPr txBox="1"/>
          <p:nvPr>
            <p:ph type="title"/>
          </p:nvPr>
        </p:nvSpPr>
        <p:spPr>
          <a:xfrm>
            <a:off x="561362" y="1318650"/>
            <a:ext cx="2351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GB" sz="2540">
                <a:latin typeface="Alata"/>
                <a:ea typeface="Alata"/>
                <a:cs typeface="Alata"/>
                <a:sym typeface="Alata"/>
              </a:rPr>
              <a:t>LUNCH SET MENU (SEASONAL)</a:t>
            </a:r>
            <a:endParaRPr sz="2540">
              <a:latin typeface="Alata"/>
              <a:ea typeface="Alata"/>
              <a:cs typeface="Alata"/>
              <a:sym typeface="Alata"/>
            </a:endParaRPr>
          </a:p>
        </p:txBody>
      </p:sp>
      <p:pic>
        <p:nvPicPr>
          <p:cNvPr id="147" name="Google Shape;147;p19"/>
          <p:cNvPicPr preferRelativeResize="0"/>
          <p:nvPr/>
        </p:nvPicPr>
        <p:blipFill>
          <a:blip r:embed="rId3">
            <a:alphaModFix/>
          </a:blip>
          <a:stretch>
            <a:fillRect/>
          </a:stretch>
        </p:blipFill>
        <p:spPr>
          <a:xfrm>
            <a:off x="7692390" y="0"/>
            <a:ext cx="1432200" cy="1788475"/>
          </a:xfrm>
          <a:prstGeom prst="rect">
            <a:avLst/>
          </a:prstGeom>
          <a:noFill/>
          <a:ln>
            <a:noFill/>
          </a:ln>
        </p:spPr>
      </p:pic>
      <p:pic>
        <p:nvPicPr>
          <p:cNvPr id="148" name="Google Shape;148;p19"/>
          <p:cNvPicPr preferRelativeResize="0"/>
          <p:nvPr/>
        </p:nvPicPr>
        <p:blipFill>
          <a:blip r:embed="rId4">
            <a:alphaModFix/>
          </a:blip>
          <a:stretch>
            <a:fillRect/>
          </a:stretch>
        </p:blipFill>
        <p:spPr>
          <a:xfrm>
            <a:off x="651091" y="669291"/>
            <a:ext cx="1151508" cy="535200"/>
          </a:xfrm>
          <a:prstGeom prst="rect">
            <a:avLst/>
          </a:prstGeom>
          <a:noFill/>
          <a:ln>
            <a:noFill/>
          </a:ln>
        </p:spPr>
      </p:pic>
      <p:pic>
        <p:nvPicPr>
          <p:cNvPr id="149" name="Google Shape;149;p19"/>
          <p:cNvPicPr preferRelativeResize="0"/>
          <p:nvPr/>
        </p:nvPicPr>
        <p:blipFill>
          <a:blip r:embed="rId5">
            <a:alphaModFix/>
          </a:blip>
          <a:stretch>
            <a:fillRect/>
          </a:stretch>
        </p:blipFill>
        <p:spPr>
          <a:xfrm>
            <a:off x="7692388" y="1788474"/>
            <a:ext cx="1432200" cy="1912061"/>
          </a:xfrm>
          <a:prstGeom prst="rect">
            <a:avLst/>
          </a:prstGeom>
          <a:noFill/>
          <a:ln>
            <a:noFill/>
          </a:ln>
        </p:spPr>
      </p:pic>
      <p:pic>
        <p:nvPicPr>
          <p:cNvPr id="150" name="Google Shape;150;p19"/>
          <p:cNvPicPr preferRelativeResize="0"/>
          <p:nvPr/>
        </p:nvPicPr>
        <p:blipFill>
          <a:blip r:embed="rId6">
            <a:alphaModFix/>
          </a:blip>
          <a:stretch>
            <a:fillRect/>
          </a:stretch>
        </p:blipFill>
        <p:spPr>
          <a:xfrm>
            <a:off x="7692400" y="3700525"/>
            <a:ext cx="1923978" cy="14429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0"/>
          <p:cNvSpPr txBox="1"/>
          <p:nvPr>
            <p:ph type="title"/>
          </p:nvPr>
        </p:nvSpPr>
        <p:spPr>
          <a:xfrm>
            <a:off x="487785" y="1318650"/>
            <a:ext cx="2722200" cy="80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500">
                <a:latin typeface="Alata"/>
                <a:ea typeface="Alata"/>
                <a:cs typeface="Alata"/>
                <a:sym typeface="Alata"/>
              </a:rPr>
              <a:t>DINNER SET </a:t>
            </a:r>
            <a:r>
              <a:rPr lang="en-GB" sz="2500">
                <a:latin typeface="Alata"/>
                <a:ea typeface="Alata"/>
                <a:cs typeface="Alata"/>
                <a:sym typeface="Alata"/>
              </a:rPr>
              <a:t>MENU (SEASONAL)</a:t>
            </a:r>
            <a:endParaRPr sz="2500">
              <a:latin typeface="Alata"/>
              <a:ea typeface="Alata"/>
              <a:cs typeface="Alata"/>
              <a:sym typeface="Alata"/>
            </a:endParaRPr>
          </a:p>
        </p:txBody>
      </p:sp>
      <p:sp>
        <p:nvSpPr>
          <p:cNvPr id="156" name="Google Shape;156;p20"/>
          <p:cNvSpPr txBox="1"/>
          <p:nvPr/>
        </p:nvSpPr>
        <p:spPr>
          <a:xfrm>
            <a:off x="3197175" y="542275"/>
            <a:ext cx="4019400" cy="460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900">
              <a:solidFill>
                <a:schemeClr val="accent1"/>
              </a:solidFill>
              <a:latin typeface="Catamaran"/>
              <a:ea typeface="Catamaran"/>
              <a:cs typeface="Catamaran"/>
              <a:sym typeface="Catamaran"/>
            </a:endParaRPr>
          </a:p>
          <a:p>
            <a:pPr indent="-342900" lvl="0" marL="457200" rtl="0" algn="l">
              <a:spcBef>
                <a:spcPts val="0"/>
              </a:spcBef>
              <a:spcAft>
                <a:spcPts val="0"/>
              </a:spcAft>
              <a:buSzPts val="1800"/>
              <a:buFont typeface="Alata"/>
              <a:buAutoNum type="arabicPeriod"/>
            </a:pPr>
            <a:r>
              <a:rPr lang="en-GB" sz="1800">
                <a:latin typeface="Alata"/>
                <a:ea typeface="Alata"/>
                <a:cs typeface="Alata"/>
                <a:sym typeface="Alata"/>
              </a:rPr>
              <a:t>toasted sesame tofu with seaweed oil</a:t>
            </a:r>
            <a:endParaRPr sz="1800">
              <a:latin typeface="Alata"/>
              <a:ea typeface="Alata"/>
              <a:cs typeface="Alata"/>
              <a:sym typeface="Alata"/>
            </a:endParaRPr>
          </a:p>
          <a:p>
            <a:pPr indent="0" lvl="0" marL="0" rtl="0" algn="l">
              <a:spcBef>
                <a:spcPts val="0"/>
              </a:spcBef>
              <a:spcAft>
                <a:spcPts val="0"/>
              </a:spcAft>
              <a:buNone/>
            </a:pPr>
            <a:r>
              <a:t/>
            </a:r>
            <a:endParaRPr sz="1800">
              <a:latin typeface="Alata"/>
              <a:ea typeface="Alata"/>
              <a:cs typeface="Alata"/>
              <a:sym typeface="Alata"/>
            </a:endParaRPr>
          </a:p>
          <a:p>
            <a:pPr indent="-342900" lvl="0" marL="457200" rtl="0" algn="l">
              <a:spcBef>
                <a:spcPts val="0"/>
              </a:spcBef>
              <a:spcAft>
                <a:spcPts val="0"/>
              </a:spcAft>
              <a:buSzPts val="1800"/>
              <a:buFont typeface="Alata"/>
              <a:buAutoNum type="arabicPeriod"/>
            </a:pPr>
            <a:r>
              <a:rPr lang="en-GB" sz="1800">
                <a:latin typeface="Alata"/>
                <a:ea typeface="Alata"/>
                <a:cs typeface="Alata"/>
                <a:sym typeface="Alata"/>
              </a:rPr>
              <a:t>tilefish &amp; spring green yellow </a:t>
            </a:r>
            <a:endParaRPr sz="1800">
              <a:latin typeface="Alata"/>
              <a:ea typeface="Alata"/>
              <a:cs typeface="Alata"/>
              <a:sym typeface="Alata"/>
            </a:endParaRPr>
          </a:p>
          <a:p>
            <a:pPr indent="0" lvl="0" marL="0" rtl="0" algn="l">
              <a:spcBef>
                <a:spcPts val="0"/>
              </a:spcBef>
              <a:spcAft>
                <a:spcPts val="0"/>
              </a:spcAft>
              <a:buNone/>
            </a:pPr>
            <a:r>
              <a:t/>
            </a:r>
            <a:endParaRPr sz="1800">
              <a:latin typeface="Alata"/>
              <a:ea typeface="Alata"/>
              <a:cs typeface="Alata"/>
              <a:sym typeface="Alata"/>
            </a:endParaRPr>
          </a:p>
          <a:p>
            <a:pPr indent="-342900" lvl="0" marL="457200" rtl="0" algn="l">
              <a:spcBef>
                <a:spcPts val="0"/>
              </a:spcBef>
              <a:spcAft>
                <a:spcPts val="0"/>
              </a:spcAft>
              <a:buSzPts val="1800"/>
              <a:buFont typeface="Alata"/>
              <a:buAutoNum type="arabicPeriod"/>
            </a:pPr>
            <a:r>
              <a:rPr lang="en-GB" sz="1800">
                <a:latin typeface="Alata"/>
                <a:ea typeface="Alata"/>
                <a:cs typeface="Alata"/>
                <a:sym typeface="Alata"/>
              </a:rPr>
              <a:t>chicken in ginseng, </a:t>
            </a:r>
            <a:r>
              <a:rPr lang="en-GB" sz="1800">
                <a:latin typeface="Alata"/>
                <a:ea typeface="Alata"/>
                <a:cs typeface="Alata"/>
                <a:sym typeface="Alata"/>
              </a:rPr>
              <a:t>shiitake</a:t>
            </a:r>
            <a:r>
              <a:rPr lang="en-GB" sz="1800">
                <a:latin typeface="Alata"/>
                <a:ea typeface="Alata"/>
                <a:cs typeface="Alata"/>
                <a:sym typeface="Alata"/>
              </a:rPr>
              <a:t> broth </a:t>
            </a:r>
            <a:endParaRPr sz="1800">
              <a:latin typeface="Alata"/>
              <a:ea typeface="Alata"/>
              <a:cs typeface="Alata"/>
              <a:sym typeface="Alata"/>
            </a:endParaRPr>
          </a:p>
          <a:p>
            <a:pPr indent="0" lvl="0" marL="0" rtl="0" algn="l">
              <a:spcBef>
                <a:spcPts val="0"/>
              </a:spcBef>
              <a:spcAft>
                <a:spcPts val="0"/>
              </a:spcAft>
              <a:buNone/>
            </a:pPr>
            <a:r>
              <a:t/>
            </a:r>
            <a:endParaRPr sz="1800">
              <a:latin typeface="Alata"/>
              <a:ea typeface="Alata"/>
              <a:cs typeface="Alata"/>
              <a:sym typeface="Alata"/>
            </a:endParaRPr>
          </a:p>
          <a:p>
            <a:pPr indent="-342900" lvl="0" marL="457200" rtl="0" algn="l">
              <a:spcBef>
                <a:spcPts val="0"/>
              </a:spcBef>
              <a:spcAft>
                <a:spcPts val="0"/>
              </a:spcAft>
              <a:buSzPts val="1800"/>
              <a:buFont typeface="Alata"/>
              <a:buAutoNum type="arabicPeriod"/>
            </a:pPr>
            <a:r>
              <a:rPr lang="en-GB" sz="1800">
                <a:latin typeface="Alata"/>
                <a:ea typeface="Alata"/>
                <a:cs typeface="Alata"/>
                <a:sym typeface="Alata"/>
              </a:rPr>
              <a:t>butterfish, anchovy, cherry </a:t>
            </a:r>
            <a:endParaRPr sz="1800">
              <a:latin typeface="Alata"/>
              <a:ea typeface="Alata"/>
              <a:cs typeface="Alata"/>
              <a:sym typeface="Alata"/>
            </a:endParaRPr>
          </a:p>
          <a:p>
            <a:pPr indent="0" lvl="0" marL="0" rtl="0" algn="l">
              <a:spcBef>
                <a:spcPts val="0"/>
              </a:spcBef>
              <a:spcAft>
                <a:spcPts val="0"/>
              </a:spcAft>
              <a:buNone/>
            </a:pPr>
            <a:r>
              <a:t/>
            </a:r>
            <a:endParaRPr sz="1800">
              <a:latin typeface="Alata"/>
              <a:ea typeface="Alata"/>
              <a:cs typeface="Alata"/>
              <a:sym typeface="Alata"/>
            </a:endParaRPr>
          </a:p>
          <a:p>
            <a:pPr indent="-342900" lvl="0" marL="457200" rtl="0" algn="l">
              <a:spcBef>
                <a:spcPts val="0"/>
              </a:spcBef>
              <a:spcAft>
                <a:spcPts val="0"/>
              </a:spcAft>
              <a:buSzPts val="1800"/>
              <a:buFont typeface="Alata"/>
              <a:buAutoNum type="arabicPeriod"/>
            </a:pPr>
            <a:r>
              <a:rPr lang="en-GB" sz="1800">
                <a:latin typeface="Alata"/>
                <a:ea typeface="Alata"/>
                <a:cs typeface="Alata"/>
                <a:sym typeface="Alata"/>
              </a:rPr>
              <a:t>ember roasted acorn noodle </a:t>
            </a:r>
            <a:endParaRPr sz="1800">
              <a:latin typeface="Alata"/>
              <a:ea typeface="Alata"/>
              <a:cs typeface="Alata"/>
              <a:sym typeface="Alata"/>
            </a:endParaRPr>
          </a:p>
          <a:p>
            <a:pPr indent="0" lvl="0" marL="0" rtl="0" algn="l">
              <a:spcBef>
                <a:spcPts val="0"/>
              </a:spcBef>
              <a:spcAft>
                <a:spcPts val="0"/>
              </a:spcAft>
              <a:buNone/>
            </a:pPr>
            <a:r>
              <a:t/>
            </a:r>
            <a:endParaRPr sz="1800">
              <a:latin typeface="Alata"/>
              <a:ea typeface="Alata"/>
              <a:cs typeface="Alata"/>
              <a:sym typeface="Alata"/>
            </a:endParaRPr>
          </a:p>
          <a:p>
            <a:pPr indent="-342900" lvl="0" marL="457200" rtl="0" algn="l">
              <a:spcBef>
                <a:spcPts val="0"/>
              </a:spcBef>
              <a:spcAft>
                <a:spcPts val="0"/>
              </a:spcAft>
              <a:buSzPts val="1800"/>
              <a:buFont typeface="Alata"/>
              <a:buAutoNum type="arabicPeriod"/>
            </a:pPr>
            <a:r>
              <a:rPr lang="en-GB" sz="1800">
                <a:latin typeface="Alata"/>
                <a:ea typeface="Alata"/>
                <a:cs typeface="Alata"/>
                <a:sym typeface="Alata"/>
              </a:rPr>
              <a:t>Hanwoo, gosari, gochujang </a:t>
            </a:r>
            <a:endParaRPr sz="1800">
              <a:latin typeface="Alata"/>
              <a:ea typeface="Alata"/>
              <a:cs typeface="Alata"/>
              <a:sym typeface="Alata"/>
            </a:endParaRPr>
          </a:p>
          <a:p>
            <a:pPr indent="0" lvl="0" marL="0" rtl="0" algn="l">
              <a:spcBef>
                <a:spcPts val="0"/>
              </a:spcBef>
              <a:spcAft>
                <a:spcPts val="0"/>
              </a:spcAft>
              <a:buNone/>
            </a:pPr>
            <a:r>
              <a:t/>
            </a:r>
            <a:endParaRPr sz="1800">
              <a:latin typeface="Alata"/>
              <a:ea typeface="Alata"/>
              <a:cs typeface="Alata"/>
              <a:sym typeface="Alata"/>
            </a:endParaRPr>
          </a:p>
          <a:p>
            <a:pPr indent="-342900" lvl="0" marL="457200" rtl="0" algn="l">
              <a:spcBef>
                <a:spcPts val="0"/>
              </a:spcBef>
              <a:spcAft>
                <a:spcPts val="0"/>
              </a:spcAft>
              <a:buSzPts val="1800"/>
              <a:buFont typeface="Alata"/>
              <a:buAutoNum type="arabicPeriod"/>
            </a:pPr>
            <a:r>
              <a:rPr lang="en-GB" sz="1800">
                <a:latin typeface="Alata"/>
                <a:ea typeface="Alata"/>
                <a:cs typeface="Alata"/>
                <a:sym typeface="Alata"/>
              </a:rPr>
              <a:t>pine nut &amp; </a:t>
            </a:r>
            <a:r>
              <a:rPr b="1" lang="en-GB" sz="1800">
                <a:latin typeface="Alata"/>
                <a:ea typeface="Alata"/>
                <a:cs typeface="Alata"/>
                <a:sym typeface="Alata"/>
              </a:rPr>
              <a:t>gamtae. </a:t>
            </a:r>
            <a:r>
              <a:rPr lang="en-GB" sz="1800">
                <a:latin typeface="Alata"/>
                <a:ea typeface="Alata"/>
                <a:cs typeface="Alata"/>
                <a:sym typeface="Alata"/>
              </a:rPr>
              <a:t>dasik </a:t>
            </a:r>
            <a:endParaRPr sz="1800">
              <a:latin typeface="Alata"/>
              <a:ea typeface="Alata"/>
              <a:cs typeface="Alata"/>
              <a:sym typeface="Alata"/>
            </a:endParaRPr>
          </a:p>
        </p:txBody>
      </p:sp>
      <p:sp>
        <p:nvSpPr>
          <p:cNvPr id="157" name="Google Shape;157;p20"/>
          <p:cNvSpPr txBox="1"/>
          <p:nvPr/>
        </p:nvSpPr>
        <p:spPr>
          <a:xfrm>
            <a:off x="747841" y="2293125"/>
            <a:ext cx="82041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300">
              <a:solidFill>
                <a:schemeClr val="accent1"/>
              </a:solidFill>
              <a:latin typeface="Lato"/>
              <a:ea typeface="Lato"/>
              <a:cs typeface="Lato"/>
              <a:sym typeface="Lato"/>
            </a:endParaRPr>
          </a:p>
        </p:txBody>
      </p:sp>
      <p:sp>
        <p:nvSpPr>
          <p:cNvPr id="158" name="Google Shape;158;p20"/>
          <p:cNvSpPr txBox="1"/>
          <p:nvPr/>
        </p:nvSpPr>
        <p:spPr>
          <a:xfrm>
            <a:off x="0" y="1853850"/>
            <a:ext cx="3000000" cy="38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300"/>
          </a:p>
        </p:txBody>
      </p:sp>
      <p:pic>
        <p:nvPicPr>
          <p:cNvPr id="159" name="Google Shape;159;p20"/>
          <p:cNvPicPr preferRelativeResize="0"/>
          <p:nvPr/>
        </p:nvPicPr>
        <p:blipFill>
          <a:blip r:embed="rId3">
            <a:alphaModFix/>
          </a:blip>
          <a:stretch>
            <a:fillRect/>
          </a:stretch>
        </p:blipFill>
        <p:spPr>
          <a:xfrm>
            <a:off x="651091" y="669291"/>
            <a:ext cx="1151508" cy="535200"/>
          </a:xfrm>
          <a:prstGeom prst="rect">
            <a:avLst/>
          </a:prstGeom>
          <a:noFill/>
          <a:ln>
            <a:noFill/>
          </a:ln>
        </p:spPr>
      </p:pic>
      <p:pic>
        <p:nvPicPr>
          <p:cNvPr id="160" name="Google Shape;160;p20"/>
          <p:cNvPicPr preferRelativeResize="0"/>
          <p:nvPr/>
        </p:nvPicPr>
        <p:blipFill>
          <a:blip r:embed="rId4">
            <a:alphaModFix/>
          </a:blip>
          <a:stretch>
            <a:fillRect/>
          </a:stretch>
        </p:blipFill>
        <p:spPr>
          <a:xfrm>
            <a:off x="7413750" y="1491410"/>
            <a:ext cx="1730262" cy="2160675"/>
          </a:xfrm>
          <a:prstGeom prst="rect">
            <a:avLst/>
          </a:prstGeom>
          <a:noFill/>
          <a:ln>
            <a:noFill/>
          </a:ln>
        </p:spPr>
      </p:pic>
      <p:pic>
        <p:nvPicPr>
          <p:cNvPr id="161" name="Google Shape;161;p20"/>
          <p:cNvPicPr preferRelativeResize="0"/>
          <p:nvPr/>
        </p:nvPicPr>
        <p:blipFill rotWithShape="1">
          <a:blip r:embed="rId5">
            <a:alphaModFix/>
          </a:blip>
          <a:srcRect b="-11679" l="0" r="0" t="22528"/>
          <a:stretch/>
        </p:blipFill>
        <p:spPr>
          <a:xfrm>
            <a:off x="7413750" y="74498"/>
            <a:ext cx="1730250" cy="1724800"/>
          </a:xfrm>
          <a:prstGeom prst="rect">
            <a:avLst/>
          </a:prstGeom>
          <a:noFill/>
          <a:ln>
            <a:noFill/>
          </a:ln>
        </p:spPr>
      </p:pic>
      <p:pic>
        <p:nvPicPr>
          <p:cNvPr id="162" name="Google Shape;162;p20"/>
          <p:cNvPicPr preferRelativeResize="0"/>
          <p:nvPr/>
        </p:nvPicPr>
        <p:blipFill rotWithShape="1">
          <a:blip r:embed="rId6">
            <a:alphaModFix/>
          </a:blip>
          <a:srcRect b="0" l="19218" r="0" t="0"/>
          <a:stretch/>
        </p:blipFill>
        <p:spPr>
          <a:xfrm>
            <a:off x="7413752" y="3656548"/>
            <a:ext cx="1730250" cy="1425322"/>
          </a:xfrm>
          <a:prstGeom prst="rect">
            <a:avLst/>
          </a:prstGeom>
          <a:noFill/>
          <a:ln>
            <a:noFill/>
          </a:ln>
        </p:spPr>
      </p:pic>
      <p:pic>
        <p:nvPicPr>
          <p:cNvPr id="163" name="Google Shape;163;p20"/>
          <p:cNvPicPr preferRelativeResize="0"/>
          <p:nvPr/>
        </p:nvPicPr>
        <p:blipFill>
          <a:blip r:embed="rId7">
            <a:alphaModFix/>
          </a:blip>
          <a:stretch>
            <a:fillRect/>
          </a:stretch>
        </p:blipFill>
        <p:spPr>
          <a:xfrm>
            <a:off x="233450" y="3520500"/>
            <a:ext cx="2533100" cy="14253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accent6"/>
            </a:gs>
            <a:gs pos="23000">
              <a:srgbClr val="FFF2CC"/>
            </a:gs>
            <a:gs pos="45000">
              <a:srgbClr val="CFE2F3"/>
            </a:gs>
            <a:gs pos="67000">
              <a:srgbClr val="F4CCCC"/>
            </a:gs>
            <a:gs pos="84000">
              <a:srgbClr val="EFEFEF"/>
            </a:gs>
            <a:gs pos="91000">
              <a:srgbClr val="D9D2E9"/>
            </a:gs>
            <a:gs pos="100000">
              <a:srgbClr val="737373"/>
            </a:gs>
          </a:gsLst>
          <a:path path="circle">
            <a:fillToRect b="50%" l="50%" r="50%" t="50%"/>
          </a:path>
          <a:tileRect/>
        </a:gradFill>
      </p:bgPr>
    </p:bg>
    <p:spTree>
      <p:nvGrpSpPr>
        <p:cNvPr id="167" name="Shape 167"/>
        <p:cNvGrpSpPr/>
        <p:nvPr/>
      </p:nvGrpSpPr>
      <p:grpSpPr>
        <a:xfrm>
          <a:off x="0" y="0"/>
          <a:ext cx="0" cy="0"/>
          <a:chOff x="0" y="0"/>
          <a:chExt cx="0" cy="0"/>
        </a:xfrm>
      </p:grpSpPr>
      <p:sp>
        <p:nvSpPr>
          <p:cNvPr id="168" name="Google Shape;168;p21"/>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9" name="Google Shape;169;p21"/>
          <p:cNvPicPr preferRelativeResize="0"/>
          <p:nvPr/>
        </p:nvPicPr>
        <p:blipFill>
          <a:blip r:embed="rId3">
            <a:alphaModFix/>
          </a:blip>
          <a:stretch>
            <a:fillRect/>
          </a:stretch>
        </p:blipFill>
        <p:spPr>
          <a:xfrm>
            <a:off x="401451" y="907101"/>
            <a:ext cx="8341100" cy="3876775"/>
          </a:xfrm>
          <a:prstGeom prst="rect">
            <a:avLst/>
          </a:prstGeom>
          <a:noFill/>
          <a:ln>
            <a:noFill/>
          </a:ln>
        </p:spPr>
      </p:pic>
      <p:sp>
        <p:nvSpPr>
          <p:cNvPr id="170" name="Google Shape;170;p21"/>
          <p:cNvSpPr txBox="1"/>
          <p:nvPr/>
        </p:nvSpPr>
        <p:spPr>
          <a:xfrm>
            <a:off x="0" y="0"/>
            <a:ext cx="8669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chemeClr val="accent1"/>
                </a:solidFill>
                <a:latin typeface="Lato"/>
                <a:ea typeface="Lato"/>
                <a:cs typeface="Lato"/>
                <a:sym typeface="Lato"/>
              </a:rPr>
              <a:t>Korean fine dining</a:t>
            </a:r>
            <a:r>
              <a:rPr b="1" lang="en-GB" sz="1600">
                <a:solidFill>
                  <a:schemeClr val="accent1"/>
                </a:solidFill>
                <a:latin typeface="Lato"/>
                <a:ea typeface="Lato"/>
                <a:cs typeface="Lato"/>
                <a:sym typeface="Lato"/>
              </a:rPr>
              <a:t> ,  w i t h  a n   i m p a ct</a:t>
            </a:r>
            <a:endParaRPr b="1" sz="1600">
              <a:solidFill>
                <a:schemeClr val="accent1"/>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