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Average"/>
      <p:regular r:id="rId15"/>
    </p:embeddedFont>
    <p:embeddedFont>
      <p:font typeface="Oswald"/>
      <p:regular r:id="rId16"/>
      <p:bold r:id="rId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Average-regular.fntdata"/><Relationship Id="rId14" Type="http://schemas.openxmlformats.org/officeDocument/2006/relationships/slide" Target="slides/slide9.xml"/><Relationship Id="rId17" Type="http://schemas.openxmlformats.org/officeDocument/2006/relationships/font" Target="fonts/Oswald-bold.fntdata"/><Relationship Id="rId16" Type="http://schemas.openxmlformats.org/officeDocument/2006/relationships/font" Target="fonts/Oswal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d2627fdf32_6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d2627fdf32_6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d2627fdf32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d2627fdf32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200"/>
              <a:t>The menu has all the traditional south african dishes and cuisine and much meat and grill with nutritious sides. With halal meat options and allergy alerts, our menu is designed to be inclusive for all. All cocktails and dessert to choose from and different dinner and lunch menus with starters and kids menu.</a:t>
            </a:r>
            <a:endParaRPr sz="2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d2627fdf32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d2627fdf32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500"/>
              <a:t>This is a link for the website that our menu designer made.</a:t>
            </a:r>
            <a:endParaRPr sz="35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d2627fdf32_6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d2627fdf32_6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500"/>
              <a:t>This is our homely and rustic design of restaurant with an open kitchen and grill with lots of space to sit and a stage for live bands and events. Also a bar to have cocktails and drinks whilst waiting. Some images of inspiration on the right.</a:t>
            </a:r>
            <a:endParaRPr sz="25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d2627fdf32_6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d2627fdf32_6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900"/>
              <a:t>Our main aims for advertising is for our biltong bike and live events at our restaurant. Our Biltong bike would take a ride through london giving out samples to people to promote our restaurant. We would also have south african singers and sport people like faf de klerk and tyla to get our restaurant popular and well known. As well as setting up social media accounts. Also live authentic music in our restaurants to bring south africa to our restaurants further.. Also banners and signs through soho. </a:t>
            </a:r>
            <a:endParaRPr sz="19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d2627fdf32_6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d2627fdf32_6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GB"/>
              <a:t>Here is our projected growth</a:t>
            </a:r>
            <a:endParaRPr/>
          </a:p>
          <a:p>
            <a:pPr indent="-298450" lvl="0" marL="457200" rtl="0" algn="l">
              <a:spcBef>
                <a:spcPts val="0"/>
              </a:spcBef>
              <a:spcAft>
                <a:spcPts val="0"/>
              </a:spcAft>
              <a:buSzPts val="1100"/>
              <a:buChar char="●"/>
            </a:pPr>
            <a:r>
              <a:rPr lang="en-GB"/>
              <a:t>We made three estimates, high mid and low</a:t>
            </a:r>
            <a:endParaRPr/>
          </a:p>
          <a:p>
            <a:pPr indent="-298450" lvl="0" marL="457200" rtl="0" algn="l">
              <a:spcBef>
                <a:spcPts val="0"/>
              </a:spcBef>
              <a:spcAft>
                <a:spcPts val="0"/>
              </a:spcAft>
              <a:buSzPts val="1100"/>
              <a:buChar char="●"/>
            </a:pPr>
            <a:r>
              <a:rPr lang="en-GB"/>
              <a:t>In each estimate we started with a certain number of customers</a:t>
            </a:r>
            <a:endParaRPr/>
          </a:p>
          <a:p>
            <a:pPr indent="-298450" lvl="0" marL="457200" rtl="0" algn="l">
              <a:spcBef>
                <a:spcPts val="0"/>
              </a:spcBef>
              <a:spcAft>
                <a:spcPts val="0"/>
              </a:spcAft>
              <a:buSzPts val="1100"/>
              <a:buChar char="●"/>
            </a:pPr>
            <a:r>
              <a:rPr lang="en-GB"/>
              <a:t>In the high we started with 125, mid with 100, and low with 75 which matches the footfall in soho</a:t>
            </a:r>
            <a:endParaRPr/>
          </a:p>
          <a:p>
            <a:pPr indent="-298450" lvl="0" marL="457200" rtl="0" algn="l">
              <a:spcBef>
                <a:spcPts val="0"/>
              </a:spcBef>
              <a:spcAft>
                <a:spcPts val="0"/>
              </a:spcAft>
              <a:buSzPts val="1100"/>
              <a:buChar char="●"/>
            </a:pPr>
            <a:r>
              <a:rPr lang="en-GB"/>
              <a:t>Each year the number grew by 10%</a:t>
            </a:r>
            <a:endParaRPr/>
          </a:p>
          <a:p>
            <a:pPr indent="-298450" lvl="0" marL="457200" rtl="0" algn="l">
              <a:spcBef>
                <a:spcPts val="0"/>
              </a:spcBef>
              <a:spcAft>
                <a:spcPts val="0"/>
              </a:spcAft>
              <a:buSzPts val="1100"/>
              <a:buChar char="●"/>
            </a:pPr>
            <a:r>
              <a:rPr lang="en-GB"/>
              <a:t>We calculated our revenue per day by multiplying the number of customers per day by average cost per person 25 pounds</a:t>
            </a:r>
            <a:endParaRPr/>
          </a:p>
          <a:p>
            <a:pPr indent="-298450" lvl="0" marL="457200" rtl="0" algn="l">
              <a:spcBef>
                <a:spcPts val="0"/>
              </a:spcBef>
              <a:spcAft>
                <a:spcPts val="0"/>
              </a:spcAft>
              <a:buSzPts val="1100"/>
              <a:buChar char="●"/>
            </a:pPr>
            <a:r>
              <a:rPr lang="en-GB"/>
              <a:t>Then total revenue which is revenue per day multiplied by 313 which is the number of days we work. We take Mondays off</a:t>
            </a:r>
            <a:endParaRPr/>
          </a:p>
          <a:p>
            <a:pPr indent="-298450" lvl="0" marL="457200" rtl="0" algn="l">
              <a:spcBef>
                <a:spcPts val="0"/>
              </a:spcBef>
              <a:spcAft>
                <a:spcPts val="0"/>
              </a:spcAft>
              <a:buSzPts val="1100"/>
              <a:buChar char="●"/>
            </a:pPr>
            <a:r>
              <a:rPr lang="en-GB"/>
              <a:t>Then ingredient cost is 30% of menu prices</a:t>
            </a:r>
            <a:endParaRPr/>
          </a:p>
          <a:p>
            <a:pPr indent="-298450" lvl="0" marL="457200" rtl="0" algn="l">
              <a:spcBef>
                <a:spcPts val="0"/>
              </a:spcBef>
              <a:spcAft>
                <a:spcPts val="0"/>
              </a:spcAft>
              <a:buSzPts val="1100"/>
              <a:buChar char="●"/>
            </a:pPr>
            <a:r>
              <a:rPr lang="en-GB"/>
              <a:t>We then took away salary and rent from revenue to calculate profit</a:t>
            </a:r>
            <a:endParaRPr/>
          </a:p>
          <a:p>
            <a:pPr indent="-298450" lvl="0" marL="457200" rtl="0" algn="l">
              <a:spcBef>
                <a:spcPts val="0"/>
              </a:spcBef>
              <a:spcAft>
                <a:spcPts val="0"/>
              </a:spcAft>
              <a:buSzPts val="1100"/>
              <a:buChar char="●"/>
            </a:pPr>
            <a:r>
              <a:rPr lang="en-GB"/>
              <a:t>Remaining budget after 1st year was calculated by subtracting fixed costs such as salaries and rent from budget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d2627fdf3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d2627fdf3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500"/>
              <a:t>We will make sure we work </a:t>
            </a:r>
            <a:r>
              <a:rPr lang="en-GB" sz="2500"/>
              <a:t>with charities to reduce our food waste and help feed people in south africa. Also making sure our kitchen and energy is sustainable and efficient eventually hoping to use solar panels. But to start we will work with these charities to help them and support them. </a:t>
            </a:r>
            <a:endParaRPr sz="25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d2627fdf32_6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d2627fdf32_6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5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16.png"/><Relationship Id="rId7"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sahokitchen-5ujrfmt6.manus.space/"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5.png"/><Relationship Id="rId6"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5.png"/><Relationship Id="rId5" Type="http://schemas.openxmlformats.org/officeDocument/2006/relationships/image" Target="../media/image20.png"/><Relationship Id="rId6" Type="http://schemas.openxmlformats.org/officeDocument/2006/relationships/image" Target="../media/image13.jpg"/><Relationship Id="rId7" Type="http://schemas.openxmlformats.org/officeDocument/2006/relationships/image" Target="../media/image1.png"/><Relationship Id="rId8"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foodforwardsa.org/" TargetMode="External"/><Relationship Id="rId4" Type="http://schemas.openxmlformats.org/officeDocument/2006/relationships/image" Target="../media/image14.jpg"/><Relationship Id="rId5" Type="http://schemas.openxmlformats.org/officeDocument/2006/relationships/image" Target="../media/image9.jpg"/><Relationship Id="rId6"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 name="Shape 58"/>
        <p:cNvGrpSpPr/>
        <p:nvPr/>
      </p:nvGrpSpPr>
      <p:grpSpPr>
        <a:xfrm>
          <a:off x="0" y="0"/>
          <a:ext cx="0" cy="0"/>
          <a:chOff x="0" y="0"/>
          <a:chExt cx="0" cy="0"/>
        </a:xfrm>
      </p:grpSpPr>
      <p:sp>
        <p:nvSpPr>
          <p:cNvPr id="59" name="Google Shape;59;p13"/>
          <p:cNvSpPr txBox="1"/>
          <p:nvPr>
            <p:ph type="ctrTitle"/>
          </p:nvPr>
        </p:nvSpPr>
        <p:spPr>
          <a:xfrm>
            <a:off x="671258" y="990800"/>
            <a:ext cx="7801500" cy="1730100"/>
          </a:xfrm>
          <a:prstGeom prst="rect">
            <a:avLst/>
          </a:prstGeom>
          <a:noFill/>
        </p:spPr>
        <p:txBody>
          <a:bodyPr anchorCtr="0" anchor="b" bIns="91425" lIns="91425" spcFirstLastPara="1" rIns="91425" wrap="square" tIns="91425">
            <a:normAutofit/>
          </a:bodyPr>
          <a:lstStyle/>
          <a:p>
            <a:pPr indent="0" lvl="0" marL="0" rtl="0" algn="ctr">
              <a:spcBef>
                <a:spcPts val="0"/>
              </a:spcBef>
              <a:spcAft>
                <a:spcPts val="0"/>
              </a:spcAft>
              <a:buNone/>
            </a:pPr>
            <a:r>
              <a:rPr lang="en-GB">
                <a:solidFill>
                  <a:srgbClr val="000000"/>
                </a:solidFill>
                <a:highlight>
                  <a:schemeClr val="dk1"/>
                </a:highlight>
              </a:rPr>
              <a:t>s.a.h.o</a:t>
            </a:r>
            <a:endParaRPr>
              <a:solidFill>
                <a:srgbClr val="000000"/>
              </a:solidFill>
              <a:highlight>
                <a:schemeClr val="dk1"/>
              </a:highlight>
            </a:endParaRPr>
          </a:p>
        </p:txBody>
      </p:sp>
      <p:sp>
        <p:nvSpPr>
          <p:cNvPr id="60" name="Google Shape;60;p13"/>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fontScale="77500" lnSpcReduction="20000"/>
          </a:bodyPr>
          <a:lstStyle/>
          <a:p>
            <a:pPr indent="0" lvl="0" marL="0" rtl="0" algn="ctr">
              <a:spcBef>
                <a:spcPts val="0"/>
              </a:spcBef>
              <a:spcAft>
                <a:spcPts val="0"/>
              </a:spcAft>
              <a:buNone/>
            </a:pPr>
            <a:r>
              <a:rPr lang="en-GB" sz="4283">
                <a:solidFill>
                  <a:srgbClr val="000000"/>
                </a:solidFill>
                <a:highlight>
                  <a:schemeClr val="dk1"/>
                </a:highlight>
              </a:rPr>
              <a:t>CEOs: Thomas and Scout</a:t>
            </a:r>
            <a:endParaRPr sz="4283">
              <a:solidFill>
                <a:srgbClr val="000000"/>
              </a:solidFill>
              <a:highlight>
                <a:schemeClr val="dk1"/>
              </a:highlight>
            </a:endParaRPr>
          </a:p>
          <a:p>
            <a:pPr indent="0" lvl="0" marL="0" rtl="0" algn="l">
              <a:spcBef>
                <a:spcPts val="0"/>
              </a:spcBef>
              <a:spcAft>
                <a:spcPts val="0"/>
              </a:spcAft>
              <a:buNone/>
            </a:pPr>
            <a:r>
              <a:t/>
            </a:r>
            <a:endParaRPr>
              <a:solidFill>
                <a:srgbClr val="000000"/>
              </a:solidFill>
              <a:highlight>
                <a:schemeClr val="dk1"/>
              </a:highlight>
            </a:endParaRPr>
          </a:p>
        </p:txBody>
      </p:sp>
      <p:pic>
        <p:nvPicPr>
          <p:cNvPr id="61" name="Google Shape;61;p13"/>
          <p:cNvPicPr preferRelativeResize="0"/>
          <p:nvPr/>
        </p:nvPicPr>
        <p:blipFill rotWithShape="1">
          <a:blip r:embed="rId4">
            <a:alphaModFix/>
          </a:blip>
          <a:srcRect b="60758" l="32153" r="34507" t="19263"/>
          <a:stretch/>
        </p:blipFill>
        <p:spPr>
          <a:xfrm>
            <a:off x="3023158" y="1244983"/>
            <a:ext cx="3097692" cy="1856251"/>
          </a:xfrm>
          <a:prstGeom prst="rect">
            <a:avLst/>
          </a:prstGeom>
          <a:noFill/>
          <a:ln cap="flat" cmpd="sng" w="38100">
            <a:solidFill>
              <a:schemeClr val="dk1"/>
            </a:solidFill>
            <a:prstDash val="solid"/>
            <a:round/>
            <a:headEnd len="sm" w="sm" type="none"/>
            <a:tailEnd len="sm" w="sm" type="none"/>
          </a:ln>
        </p:spPr>
      </p:pic>
    </p:spTree>
  </p:cSld>
  <p:clrMapOvr>
    <a:masterClrMapping/>
  </p:clrMapOvr>
  <mc:AlternateContent>
    <mc:Choice Requires="p14">
      <p:transition spd="slow" p14:dur="1400">
        <p14:prism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Meet the team at S.A.H.O (</a:t>
            </a:r>
            <a:r>
              <a:rPr b="1" lang="en-GB"/>
              <a:t>S</a:t>
            </a:r>
            <a:r>
              <a:rPr lang="en-GB"/>
              <a:t>outh </a:t>
            </a:r>
            <a:r>
              <a:rPr b="1" lang="en-GB"/>
              <a:t>A</a:t>
            </a:r>
            <a:r>
              <a:rPr lang="en-GB"/>
              <a:t>frican </a:t>
            </a:r>
            <a:r>
              <a:rPr b="1" lang="en-GB"/>
              <a:t>HO</a:t>
            </a:r>
            <a:r>
              <a:rPr lang="en-GB"/>
              <a:t>me cooked)</a:t>
            </a:r>
            <a:endParaRPr/>
          </a:p>
        </p:txBody>
      </p:sp>
      <p:sp>
        <p:nvSpPr>
          <p:cNvPr id="67" name="Google Shape;67;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500"/>
              <a:t>Menu Innovators, and Website Analysts: Henry, Nathan and George</a:t>
            </a:r>
            <a:endParaRPr sz="2500"/>
          </a:p>
          <a:p>
            <a:pPr indent="0" lvl="0" marL="0" rtl="0" algn="l">
              <a:spcBef>
                <a:spcPts val="1200"/>
              </a:spcBef>
              <a:spcAft>
                <a:spcPts val="0"/>
              </a:spcAft>
              <a:buNone/>
            </a:pPr>
            <a:r>
              <a:rPr lang="en-GB" sz="2500"/>
              <a:t>Heads of Advertisement: Maya, Pippa and Daniel</a:t>
            </a:r>
            <a:endParaRPr sz="2500"/>
          </a:p>
          <a:p>
            <a:pPr indent="0" lvl="0" marL="0" rtl="0" algn="l">
              <a:spcBef>
                <a:spcPts val="1200"/>
              </a:spcBef>
              <a:spcAft>
                <a:spcPts val="0"/>
              </a:spcAft>
              <a:buNone/>
            </a:pPr>
            <a:r>
              <a:rPr lang="en-GB" sz="2500"/>
              <a:t>Financial Coordinators: Winston and Valdemar</a:t>
            </a:r>
            <a:endParaRPr sz="2500"/>
          </a:p>
          <a:p>
            <a:pPr indent="0" lvl="0" marL="0" rtl="0" algn="l">
              <a:spcBef>
                <a:spcPts val="1200"/>
              </a:spcBef>
              <a:spcAft>
                <a:spcPts val="0"/>
              </a:spcAft>
              <a:buNone/>
            </a:pPr>
            <a:r>
              <a:rPr lang="en-GB" sz="2500"/>
              <a:t>Sustainability Lead: Charlie</a:t>
            </a:r>
            <a:endParaRPr sz="2500"/>
          </a:p>
          <a:p>
            <a:pPr indent="0" lvl="0" marL="0" rtl="0" algn="l">
              <a:spcBef>
                <a:spcPts val="1200"/>
              </a:spcBef>
              <a:spcAft>
                <a:spcPts val="1200"/>
              </a:spcAft>
              <a:buNone/>
            </a:pPr>
            <a:r>
              <a:rPr lang="en-GB" sz="2500"/>
              <a:t>Aesthetics Managers: Ava, Ananya and Emmeline </a:t>
            </a:r>
            <a:endParaRPr sz="2500"/>
          </a:p>
        </p:txBody>
      </p:sp>
      <p:pic>
        <p:nvPicPr>
          <p:cNvPr id="68" name="Google Shape;68;p14"/>
          <p:cNvPicPr preferRelativeResize="0"/>
          <p:nvPr/>
        </p:nvPicPr>
        <p:blipFill>
          <a:blip r:embed="rId3">
            <a:alphaModFix/>
          </a:blip>
          <a:stretch>
            <a:fillRect/>
          </a:stretch>
        </p:blipFill>
        <p:spPr>
          <a:xfrm>
            <a:off x="7450524" y="3420150"/>
            <a:ext cx="1693475" cy="1723350"/>
          </a:xfrm>
          <a:prstGeom prst="rect">
            <a:avLst/>
          </a:prstGeom>
          <a:noFill/>
          <a:ln>
            <a:noFill/>
          </a:ln>
        </p:spPr>
      </p:pic>
    </p:spTree>
  </p:cSld>
  <p:clrMapOvr>
    <a:masterClrMapping/>
  </p:clrMapOvr>
  <mc:AlternateContent>
    <mc:Choice Requires="p14">
      <p:transition spd="slow" p14:dur="19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title"/>
          </p:nvPr>
        </p:nvSpPr>
        <p:spPr>
          <a:xfrm>
            <a:off x="311700" y="1164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400"/>
              </a:spcAft>
              <a:buNone/>
            </a:pPr>
            <a:r>
              <a:rPr b="1" lang="en-GB" sz="2000">
                <a:latin typeface="Arial"/>
                <a:ea typeface="Arial"/>
                <a:cs typeface="Arial"/>
                <a:sym typeface="Arial"/>
              </a:rPr>
              <a:t>Our Menu</a:t>
            </a:r>
            <a:endParaRPr sz="1500"/>
          </a:p>
        </p:txBody>
      </p:sp>
      <p:grpSp>
        <p:nvGrpSpPr>
          <p:cNvPr id="74" name="Google Shape;74;p15"/>
          <p:cNvGrpSpPr/>
          <p:nvPr/>
        </p:nvGrpSpPr>
        <p:grpSpPr>
          <a:xfrm rot="10800000">
            <a:off x="7099208" y="-1347529"/>
            <a:ext cx="3361250" cy="3919275"/>
            <a:chOff x="-1102775" y="2311342"/>
            <a:chExt cx="3361250" cy="3919275"/>
          </a:xfrm>
        </p:grpSpPr>
        <p:cxnSp>
          <p:nvCxnSpPr>
            <p:cNvPr id="75" name="Google Shape;75;p15"/>
            <p:cNvCxnSpPr/>
            <p:nvPr/>
          </p:nvCxnSpPr>
          <p:spPr>
            <a:xfrm rot="10800000">
              <a:off x="-186175" y="3084092"/>
              <a:ext cx="1460400" cy="1957800"/>
            </a:xfrm>
            <a:prstGeom prst="straightConnector1">
              <a:avLst/>
            </a:prstGeom>
            <a:noFill/>
            <a:ln cap="flat" cmpd="sng" w="9525">
              <a:solidFill>
                <a:schemeClr val="dk2"/>
              </a:solidFill>
              <a:prstDash val="solid"/>
              <a:round/>
              <a:headEnd len="med" w="med" type="none"/>
              <a:tailEnd len="med" w="med" type="none"/>
            </a:ln>
          </p:spPr>
        </p:cxnSp>
        <p:cxnSp>
          <p:nvCxnSpPr>
            <p:cNvPr id="76" name="Google Shape;76;p15"/>
            <p:cNvCxnSpPr/>
            <p:nvPr/>
          </p:nvCxnSpPr>
          <p:spPr>
            <a:xfrm rot="10800000">
              <a:off x="120450" y="2908442"/>
              <a:ext cx="1651200" cy="2112300"/>
            </a:xfrm>
            <a:prstGeom prst="straightConnector1">
              <a:avLst/>
            </a:prstGeom>
            <a:noFill/>
            <a:ln cap="flat" cmpd="sng" w="9525">
              <a:solidFill>
                <a:schemeClr val="dk2"/>
              </a:solidFill>
              <a:prstDash val="solid"/>
              <a:round/>
              <a:headEnd len="med" w="med" type="none"/>
              <a:tailEnd len="med" w="med" type="none"/>
            </a:ln>
          </p:spPr>
        </p:cxnSp>
        <p:cxnSp>
          <p:nvCxnSpPr>
            <p:cNvPr id="77" name="Google Shape;77;p15"/>
            <p:cNvCxnSpPr/>
            <p:nvPr/>
          </p:nvCxnSpPr>
          <p:spPr>
            <a:xfrm rot="10800000">
              <a:off x="99375" y="2311342"/>
              <a:ext cx="2159100" cy="2772900"/>
            </a:xfrm>
            <a:prstGeom prst="straightConnector1">
              <a:avLst/>
            </a:prstGeom>
            <a:noFill/>
            <a:ln cap="flat" cmpd="sng" w="9525">
              <a:solidFill>
                <a:schemeClr val="dk2"/>
              </a:solidFill>
              <a:prstDash val="solid"/>
              <a:round/>
              <a:headEnd len="med" w="med" type="none"/>
              <a:tailEnd len="med" w="med" type="none"/>
            </a:ln>
          </p:spPr>
        </p:cxnSp>
        <p:cxnSp>
          <p:nvCxnSpPr>
            <p:cNvPr id="78" name="Google Shape;78;p15"/>
            <p:cNvCxnSpPr/>
            <p:nvPr/>
          </p:nvCxnSpPr>
          <p:spPr>
            <a:xfrm rot="10800000">
              <a:off x="-1102775" y="2513467"/>
              <a:ext cx="1983300" cy="2624700"/>
            </a:xfrm>
            <a:prstGeom prst="straightConnector1">
              <a:avLst/>
            </a:prstGeom>
            <a:noFill/>
            <a:ln cap="flat" cmpd="sng" w="9525">
              <a:solidFill>
                <a:schemeClr val="dk2"/>
              </a:solidFill>
              <a:prstDash val="solid"/>
              <a:round/>
              <a:headEnd len="med" w="med" type="none"/>
              <a:tailEnd len="med" w="med" type="none"/>
            </a:ln>
          </p:spPr>
        </p:cxnSp>
        <p:cxnSp>
          <p:nvCxnSpPr>
            <p:cNvPr id="79" name="Google Shape;79;p15"/>
            <p:cNvCxnSpPr/>
            <p:nvPr/>
          </p:nvCxnSpPr>
          <p:spPr>
            <a:xfrm flipH="1">
              <a:off x="-726000" y="3126317"/>
              <a:ext cx="1449900" cy="1714800"/>
            </a:xfrm>
            <a:prstGeom prst="straightConnector1">
              <a:avLst/>
            </a:prstGeom>
            <a:noFill/>
            <a:ln cap="flat" cmpd="sng" w="9525">
              <a:solidFill>
                <a:schemeClr val="dk2"/>
              </a:solidFill>
              <a:prstDash val="solid"/>
              <a:round/>
              <a:headEnd len="med" w="med" type="none"/>
              <a:tailEnd len="med" w="med" type="none"/>
            </a:ln>
          </p:spPr>
        </p:cxnSp>
        <p:cxnSp>
          <p:nvCxnSpPr>
            <p:cNvPr id="80" name="Google Shape;80;p15"/>
            <p:cNvCxnSpPr/>
            <p:nvPr/>
          </p:nvCxnSpPr>
          <p:spPr>
            <a:xfrm flipH="1">
              <a:off x="-679650" y="3280925"/>
              <a:ext cx="1572900" cy="1803300"/>
            </a:xfrm>
            <a:prstGeom prst="straightConnector1">
              <a:avLst/>
            </a:prstGeom>
            <a:noFill/>
            <a:ln cap="flat" cmpd="sng" w="9525">
              <a:solidFill>
                <a:schemeClr val="dk2"/>
              </a:solidFill>
              <a:prstDash val="solid"/>
              <a:round/>
              <a:headEnd len="med" w="med" type="none"/>
              <a:tailEnd len="med" w="med" type="none"/>
            </a:ln>
          </p:spPr>
        </p:cxnSp>
        <p:cxnSp>
          <p:nvCxnSpPr>
            <p:cNvPr id="81" name="Google Shape;81;p15"/>
            <p:cNvCxnSpPr/>
            <p:nvPr/>
          </p:nvCxnSpPr>
          <p:spPr>
            <a:xfrm flipH="1">
              <a:off x="-421175" y="3486142"/>
              <a:ext cx="1452000" cy="1659600"/>
            </a:xfrm>
            <a:prstGeom prst="straightConnector1">
              <a:avLst/>
            </a:prstGeom>
            <a:noFill/>
            <a:ln cap="flat" cmpd="sng" w="9525">
              <a:solidFill>
                <a:schemeClr val="dk2"/>
              </a:solidFill>
              <a:prstDash val="solid"/>
              <a:round/>
              <a:headEnd len="med" w="med" type="none"/>
              <a:tailEnd len="med" w="med" type="none"/>
            </a:ln>
          </p:spPr>
        </p:cxnSp>
        <p:cxnSp>
          <p:nvCxnSpPr>
            <p:cNvPr id="82" name="Google Shape;82;p15"/>
            <p:cNvCxnSpPr/>
            <p:nvPr/>
          </p:nvCxnSpPr>
          <p:spPr>
            <a:xfrm flipH="1">
              <a:off x="-268775" y="3676642"/>
              <a:ext cx="1416000" cy="1621500"/>
            </a:xfrm>
            <a:prstGeom prst="straightConnector1">
              <a:avLst/>
            </a:prstGeom>
            <a:noFill/>
            <a:ln cap="flat" cmpd="sng" w="9525">
              <a:solidFill>
                <a:schemeClr val="dk2"/>
              </a:solidFill>
              <a:prstDash val="solid"/>
              <a:round/>
              <a:headEnd len="med" w="med" type="none"/>
              <a:tailEnd len="med" w="med" type="none"/>
            </a:ln>
          </p:spPr>
        </p:cxnSp>
        <p:cxnSp>
          <p:nvCxnSpPr>
            <p:cNvPr id="83" name="Google Shape;83;p15"/>
            <p:cNvCxnSpPr/>
            <p:nvPr/>
          </p:nvCxnSpPr>
          <p:spPr>
            <a:xfrm flipH="1">
              <a:off x="-116475" y="3814242"/>
              <a:ext cx="1401300" cy="1636500"/>
            </a:xfrm>
            <a:prstGeom prst="straightConnector1">
              <a:avLst/>
            </a:prstGeom>
            <a:noFill/>
            <a:ln cap="flat" cmpd="sng" w="9525">
              <a:solidFill>
                <a:schemeClr val="dk2"/>
              </a:solidFill>
              <a:prstDash val="solid"/>
              <a:round/>
              <a:headEnd len="med" w="med" type="none"/>
              <a:tailEnd len="med" w="med" type="none"/>
            </a:ln>
          </p:spPr>
        </p:cxnSp>
        <p:cxnSp>
          <p:nvCxnSpPr>
            <p:cNvPr id="84" name="Google Shape;84;p15"/>
            <p:cNvCxnSpPr/>
            <p:nvPr/>
          </p:nvCxnSpPr>
          <p:spPr>
            <a:xfrm flipH="1">
              <a:off x="35925" y="4015325"/>
              <a:ext cx="1365300" cy="1598400"/>
            </a:xfrm>
            <a:prstGeom prst="straightConnector1">
              <a:avLst/>
            </a:prstGeom>
            <a:noFill/>
            <a:ln cap="flat" cmpd="sng" w="9525">
              <a:solidFill>
                <a:schemeClr val="dk2"/>
              </a:solidFill>
              <a:prstDash val="solid"/>
              <a:round/>
              <a:headEnd len="med" w="med" type="none"/>
              <a:tailEnd len="med" w="med" type="none"/>
            </a:ln>
          </p:spPr>
        </p:cxnSp>
        <p:cxnSp>
          <p:nvCxnSpPr>
            <p:cNvPr id="85" name="Google Shape;85;p15"/>
            <p:cNvCxnSpPr/>
            <p:nvPr/>
          </p:nvCxnSpPr>
          <p:spPr>
            <a:xfrm flipH="1">
              <a:off x="188375" y="4195242"/>
              <a:ext cx="1371600" cy="1560300"/>
            </a:xfrm>
            <a:prstGeom prst="straightConnector1">
              <a:avLst/>
            </a:prstGeom>
            <a:noFill/>
            <a:ln cap="flat" cmpd="sng" w="9525">
              <a:solidFill>
                <a:schemeClr val="dk2"/>
              </a:solidFill>
              <a:prstDash val="solid"/>
              <a:round/>
              <a:headEnd len="med" w="med" type="none"/>
              <a:tailEnd len="med" w="med" type="none"/>
            </a:ln>
          </p:spPr>
        </p:cxnSp>
        <p:cxnSp>
          <p:nvCxnSpPr>
            <p:cNvPr id="86" name="Google Shape;86;p15"/>
            <p:cNvCxnSpPr/>
            <p:nvPr/>
          </p:nvCxnSpPr>
          <p:spPr>
            <a:xfrm flipH="1">
              <a:off x="340575" y="4343392"/>
              <a:ext cx="1346400" cy="1564500"/>
            </a:xfrm>
            <a:prstGeom prst="straightConnector1">
              <a:avLst/>
            </a:prstGeom>
            <a:noFill/>
            <a:ln cap="flat" cmpd="sng" w="9525">
              <a:solidFill>
                <a:schemeClr val="dk2"/>
              </a:solidFill>
              <a:prstDash val="solid"/>
              <a:round/>
              <a:headEnd len="med" w="med" type="none"/>
              <a:tailEnd len="med" w="med" type="none"/>
            </a:ln>
          </p:spPr>
        </p:cxnSp>
        <p:cxnSp>
          <p:nvCxnSpPr>
            <p:cNvPr id="87" name="Google Shape;87;p15"/>
            <p:cNvCxnSpPr/>
            <p:nvPr/>
          </p:nvCxnSpPr>
          <p:spPr>
            <a:xfrm flipH="1">
              <a:off x="493175" y="4512742"/>
              <a:ext cx="1331400" cy="1547400"/>
            </a:xfrm>
            <a:prstGeom prst="straightConnector1">
              <a:avLst/>
            </a:prstGeom>
            <a:noFill/>
            <a:ln cap="flat" cmpd="sng" w="9525">
              <a:solidFill>
                <a:schemeClr val="dk2"/>
              </a:solidFill>
              <a:prstDash val="solid"/>
              <a:round/>
              <a:headEnd len="med" w="med" type="none"/>
              <a:tailEnd len="med" w="med" type="none"/>
            </a:ln>
          </p:spPr>
        </p:cxnSp>
        <p:cxnSp>
          <p:nvCxnSpPr>
            <p:cNvPr id="88" name="Google Shape;88;p15"/>
            <p:cNvCxnSpPr/>
            <p:nvPr/>
          </p:nvCxnSpPr>
          <p:spPr>
            <a:xfrm flipH="1">
              <a:off x="-897550" y="2787642"/>
              <a:ext cx="1399200" cy="1608000"/>
            </a:xfrm>
            <a:prstGeom prst="straightConnector1">
              <a:avLst/>
            </a:prstGeom>
            <a:noFill/>
            <a:ln cap="flat" cmpd="sng" w="9525">
              <a:solidFill>
                <a:schemeClr val="dk2"/>
              </a:solidFill>
              <a:prstDash val="solid"/>
              <a:round/>
              <a:headEnd len="med" w="med" type="none"/>
              <a:tailEnd len="med" w="med" type="none"/>
            </a:ln>
          </p:spPr>
        </p:cxnSp>
        <p:cxnSp>
          <p:nvCxnSpPr>
            <p:cNvPr id="89" name="Google Shape;89;p15"/>
            <p:cNvCxnSpPr/>
            <p:nvPr/>
          </p:nvCxnSpPr>
          <p:spPr>
            <a:xfrm flipH="1">
              <a:off x="-836075" y="2968417"/>
              <a:ext cx="1449900" cy="1714800"/>
            </a:xfrm>
            <a:prstGeom prst="straightConnector1">
              <a:avLst/>
            </a:prstGeom>
            <a:noFill/>
            <a:ln cap="flat" cmpd="sng" w="9525">
              <a:solidFill>
                <a:schemeClr val="dk2"/>
              </a:solidFill>
              <a:prstDash val="solid"/>
              <a:round/>
              <a:headEnd len="med" w="med" type="none"/>
              <a:tailEnd len="med" w="med" type="none"/>
            </a:ln>
          </p:spPr>
        </p:cxnSp>
        <p:cxnSp>
          <p:nvCxnSpPr>
            <p:cNvPr id="90" name="Google Shape;90;p15"/>
            <p:cNvCxnSpPr/>
            <p:nvPr/>
          </p:nvCxnSpPr>
          <p:spPr>
            <a:xfrm flipH="1">
              <a:off x="666725" y="4683217"/>
              <a:ext cx="1331400" cy="1547400"/>
            </a:xfrm>
            <a:prstGeom prst="straightConnector1">
              <a:avLst/>
            </a:prstGeom>
            <a:noFill/>
            <a:ln cap="flat" cmpd="sng" w="9525">
              <a:solidFill>
                <a:schemeClr val="dk2"/>
              </a:solidFill>
              <a:prstDash val="solid"/>
              <a:round/>
              <a:headEnd len="med" w="med" type="none"/>
              <a:tailEnd len="med" w="med" type="none"/>
            </a:ln>
          </p:spPr>
        </p:cxnSp>
      </p:grpSp>
      <p:pic>
        <p:nvPicPr>
          <p:cNvPr id="91" name="Google Shape;91;p15"/>
          <p:cNvPicPr preferRelativeResize="0"/>
          <p:nvPr/>
        </p:nvPicPr>
        <p:blipFill>
          <a:blip r:embed="rId3">
            <a:alphaModFix/>
          </a:blip>
          <a:stretch>
            <a:fillRect/>
          </a:stretch>
        </p:blipFill>
        <p:spPr>
          <a:xfrm>
            <a:off x="7450524" y="3420150"/>
            <a:ext cx="1693475" cy="1723350"/>
          </a:xfrm>
          <a:prstGeom prst="rect">
            <a:avLst/>
          </a:prstGeom>
          <a:noFill/>
          <a:ln>
            <a:noFill/>
          </a:ln>
        </p:spPr>
      </p:pic>
      <p:pic>
        <p:nvPicPr>
          <p:cNvPr id="92" name="Google Shape;92;p15" title="Screenshot 2026-03-25 at 11.49.08.png"/>
          <p:cNvPicPr preferRelativeResize="0"/>
          <p:nvPr/>
        </p:nvPicPr>
        <p:blipFill>
          <a:blip r:embed="rId4">
            <a:alphaModFix/>
          </a:blip>
          <a:stretch>
            <a:fillRect/>
          </a:stretch>
        </p:blipFill>
        <p:spPr>
          <a:xfrm>
            <a:off x="2129639" y="116427"/>
            <a:ext cx="3019121" cy="2122826"/>
          </a:xfrm>
          <a:prstGeom prst="rect">
            <a:avLst/>
          </a:prstGeom>
          <a:noFill/>
          <a:ln>
            <a:noFill/>
          </a:ln>
        </p:spPr>
      </p:pic>
      <p:pic>
        <p:nvPicPr>
          <p:cNvPr id="93" name="Google Shape;93;p15" title="Screenshot 2026-03-25 at 11.50.03.png"/>
          <p:cNvPicPr preferRelativeResize="0"/>
          <p:nvPr/>
        </p:nvPicPr>
        <p:blipFill>
          <a:blip r:embed="rId5">
            <a:alphaModFix/>
          </a:blip>
          <a:stretch>
            <a:fillRect/>
          </a:stretch>
        </p:blipFill>
        <p:spPr>
          <a:xfrm>
            <a:off x="5262064" y="307049"/>
            <a:ext cx="3772314" cy="1932200"/>
          </a:xfrm>
          <a:prstGeom prst="rect">
            <a:avLst/>
          </a:prstGeom>
          <a:noFill/>
          <a:ln>
            <a:noFill/>
          </a:ln>
        </p:spPr>
      </p:pic>
      <p:pic>
        <p:nvPicPr>
          <p:cNvPr id="94" name="Google Shape;94;p15" title="Screenshot 2026-03-25 at 11.49.34.png"/>
          <p:cNvPicPr preferRelativeResize="0"/>
          <p:nvPr/>
        </p:nvPicPr>
        <p:blipFill>
          <a:blip r:embed="rId6">
            <a:alphaModFix/>
          </a:blip>
          <a:stretch>
            <a:fillRect/>
          </a:stretch>
        </p:blipFill>
        <p:spPr>
          <a:xfrm>
            <a:off x="3890961" y="2351675"/>
            <a:ext cx="3615601" cy="2483967"/>
          </a:xfrm>
          <a:prstGeom prst="rect">
            <a:avLst/>
          </a:prstGeom>
          <a:noFill/>
          <a:ln>
            <a:noFill/>
          </a:ln>
        </p:spPr>
      </p:pic>
      <p:pic>
        <p:nvPicPr>
          <p:cNvPr id="95" name="Google Shape;95;p15" title="Screenshot 2026-03-25 at 11.50.27.png"/>
          <p:cNvPicPr preferRelativeResize="0"/>
          <p:nvPr/>
        </p:nvPicPr>
        <p:blipFill>
          <a:blip r:embed="rId7">
            <a:alphaModFix/>
          </a:blip>
          <a:stretch>
            <a:fillRect/>
          </a:stretch>
        </p:blipFill>
        <p:spPr>
          <a:xfrm>
            <a:off x="114682" y="2351675"/>
            <a:ext cx="3677476" cy="1985975"/>
          </a:xfrm>
          <a:prstGeom prst="rect">
            <a:avLst/>
          </a:prstGeom>
          <a:noFill/>
          <a:ln>
            <a:noFill/>
          </a:ln>
        </p:spPr>
      </p:pic>
    </p:spTree>
  </p:cSld>
  <p:clrMapOvr>
    <a:masterClrMapping/>
  </p:clrMapOvr>
  <mc:AlternateContent>
    <mc:Choice Requires="p14">
      <p:transition spd="slow" p14:dur="2200">
        <p14:gallery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6"/>
          <p:cNvSpPr txBox="1"/>
          <p:nvPr>
            <p:ph type="ctrTitle"/>
          </p:nvPr>
        </p:nvSpPr>
        <p:spPr>
          <a:xfrm>
            <a:off x="671258" y="-672300"/>
            <a:ext cx="7801500" cy="1730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Mock Website</a:t>
            </a:r>
            <a:endParaRPr/>
          </a:p>
        </p:txBody>
      </p:sp>
      <p:sp>
        <p:nvSpPr>
          <p:cNvPr id="101" name="Google Shape;101;p16"/>
          <p:cNvSpPr txBox="1"/>
          <p:nvPr>
            <p:ph idx="1" type="subTitle"/>
          </p:nvPr>
        </p:nvSpPr>
        <p:spPr>
          <a:xfrm>
            <a:off x="671250" y="3433363"/>
            <a:ext cx="7801500" cy="792600"/>
          </a:xfrm>
          <a:prstGeom prst="rect">
            <a:avLst/>
          </a:prstGeom>
        </p:spPr>
        <p:txBody>
          <a:bodyPr anchorCtr="0" anchor="t" bIns="91425" lIns="91425" spcFirstLastPara="1" rIns="91425" wrap="square" tIns="91425">
            <a:noAutofit/>
          </a:bodyPr>
          <a:lstStyle/>
          <a:p>
            <a:pPr indent="0" lvl="0" marL="0" rtl="0" algn="ctr">
              <a:spcBef>
                <a:spcPts val="1400"/>
              </a:spcBef>
              <a:spcAft>
                <a:spcPts val="0"/>
              </a:spcAft>
              <a:buNone/>
            </a:pPr>
            <a:r>
              <a:rPr lang="en-GB" sz="1800" u="sng">
                <a:solidFill>
                  <a:schemeClr val="hlink"/>
                </a:solidFill>
                <a:latin typeface="Arial"/>
                <a:ea typeface="Arial"/>
                <a:cs typeface="Arial"/>
                <a:sym typeface="Arial"/>
                <a:hlinkClick r:id="rId3"/>
              </a:rPr>
              <a:t>https://sahokitchen-5ujrfmt6.manus.space/</a:t>
            </a:r>
            <a:endParaRPr sz="1800">
              <a:solidFill>
                <a:srgbClr val="000000"/>
              </a:solidFill>
              <a:latin typeface="Arial"/>
              <a:ea typeface="Arial"/>
              <a:cs typeface="Arial"/>
              <a:sym typeface="Arial"/>
            </a:endParaRPr>
          </a:p>
          <a:p>
            <a:pPr indent="0" lvl="0" marL="0" rtl="0" algn="ctr">
              <a:spcBef>
                <a:spcPts val="400"/>
              </a:spcBef>
              <a:spcAft>
                <a:spcPts val="0"/>
              </a:spcAft>
              <a:buNone/>
            </a:pPr>
            <a:r>
              <a:t/>
            </a:r>
            <a:endParaRPr sz="1800"/>
          </a:p>
        </p:txBody>
      </p:sp>
      <p:sp>
        <p:nvSpPr>
          <p:cNvPr id="102" name="Google Shape;102;p16"/>
          <p:cNvSpPr txBox="1"/>
          <p:nvPr/>
        </p:nvSpPr>
        <p:spPr>
          <a:xfrm>
            <a:off x="637040" y="1517875"/>
            <a:ext cx="7869900" cy="19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chemeClr val="accent3"/>
                </a:solidFill>
                <a:latin typeface="Average"/>
                <a:ea typeface="Average"/>
                <a:cs typeface="Average"/>
                <a:sym typeface="Average"/>
              </a:rPr>
              <a:t>Our innovative, creative and skilled team tactically inputted prompts into an Artificial Intelligence and created a fully functional mock website that we will base our final design on.</a:t>
            </a:r>
            <a:endParaRPr sz="1800">
              <a:solidFill>
                <a:schemeClr val="accent3"/>
              </a:solidFill>
              <a:latin typeface="Average"/>
              <a:ea typeface="Average"/>
              <a:cs typeface="Average"/>
              <a:sym typeface="Average"/>
            </a:endParaRPr>
          </a:p>
        </p:txBody>
      </p:sp>
      <p:pic>
        <p:nvPicPr>
          <p:cNvPr id="103" name="Google Shape;103;p16"/>
          <p:cNvPicPr preferRelativeResize="0"/>
          <p:nvPr/>
        </p:nvPicPr>
        <p:blipFill>
          <a:blip r:embed="rId4">
            <a:alphaModFix/>
          </a:blip>
          <a:stretch>
            <a:fillRect/>
          </a:stretch>
        </p:blipFill>
        <p:spPr>
          <a:xfrm>
            <a:off x="7450524" y="3420150"/>
            <a:ext cx="1693475" cy="1723350"/>
          </a:xfrm>
          <a:prstGeom prst="rect">
            <a:avLst/>
          </a:prstGeom>
          <a:noFill/>
          <a:ln>
            <a:noFill/>
          </a:ln>
        </p:spPr>
      </p:pic>
    </p:spTree>
  </p:cSld>
  <p:clrMapOvr>
    <a:masterClrMapping/>
  </p:clrMapOvr>
  <mc:AlternateContent>
    <mc:Choice Requires="p14">
      <p:transition spd="slow" p14:dur="1900">
        <p14:flip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7"/>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400"/>
              </a:spcAft>
              <a:buNone/>
            </a:pPr>
            <a:r>
              <a:rPr b="1" lang="en-GB" sz="2000" u="sng"/>
              <a:t>Our Restaurant</a:t>
            </a:r>
            <a:endParaRPr sz="1500" u="sng"/>
          </a:p>
        </p:txBody>
      </p:sp>
      <p:sp>
        <p:nvSpPr>
          <p:cNvPr id="109" name="Google Shape;109;p17"/>
          <p:cNvSpPr txBox="1"/>
          <p:nvPr>
            <p:ph idx="1" type="body"/>
          </p:nvPr>
        </p:nvSpPr>
        <p:spPr>
          <a:xfrm>
            <a:off x="311700" y="1072075"/>
            <a:ext cx="4398000" cy="1975800"/>
          </a:xfrm>
          <a:prstGeom prst="rect">
            <a:avLst/>
          </a:prstGeom>
        </p:spPr>
        <p:txBody>
          <a:bodyPr anchorCtr="0" anchor="t" bIns="91425" lIns="91425" spcFirstLastPara="1" rIns="91425" wrap="square" tIns="91425">
            <a:normAutofit/>
          </a:bodyPr>
          <a:lstStyle/>
          <a:p>
            <a:pPr indent="0" lvl="0" marL="0" rtl="0" algn="l">
              <a:spcBef>
                <a:spcPts val="1400"/>
              </a:spcBef>
              <a:spcAft>
                <a:spcPts val="400"/>
              </a:spcAft>
              <a:buNone/>
            </a:pPr>
            <a:r>
              <a:rPr b="1" lang="en-GB" sz="6150">
                <a:solidFill>
                  <a:srgbClr val="000000"/>
                </a:solidFill>
                <a:latin typeface="Arial"/>
                <a:ea typeface="Arial"/>
                <a:cs typeface="Arial"/>
                <a:sym typeface="Arial"/>
              </a:rPr>
              <a:t> </a:t>
            </a:r>
            <a:endParaRPr/>
          </a:p>
        </p:txBody>
      </p:sp>
      <p:sp>
        <p:nvSpPr>
          <p:cNvPr id="110" name="Google Shape;110;p17"/>
          <p:cNvSpPr/>
          <p:nvPr/>
        </p:nvSpPr>
        <p:spPr>
          <a:xfrm>
            <a:off x="635000" y="4152775"/>
            <a:ext cx="1026600" cy="857400"/>
          </a:xfrm>
          <a:prstGeom prst="ellipse">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pic>
        <p:nvPicPr>
          <p:cNvPr id="111" name="Google Shape;111;p17"/>
          <p:cNvPicPr preferRelativeResize="0"/>
          <p:nvPr/>
        </p:nvPicPr>
        <p:blipFill>
          <a:blip r:embed="rId3">
            <a:alphaModFix/>
          </a:blip>
          <a:stretch>
            <a:fillRect/>
          </a:stretch>
        </p:blipFill>
        <p:spPr>
          <a:xfrm>
            <a:off x="4886385" y="116425"/>
            <a:ext cx="2847014" cy="1898924"/>
          </a:xfrm>
          <a:prstGeom prst="rect">
            <a:avLst/>
          </a:prstGeom>
          <a:noFill/>
          <a:ln>
            <a:noFill/>
          </a:ln>
        </p:spPr>
      </p:pic>
      <p:pic>
        <p:nvPicPr>
          <p:cNvPr id="112" name="Google Shape;112;p17"/>
          <p:cNvPicPr preferRelativeResize="0"/>
          <p:nvPr/>
        </p:nvPicPr>
        <p:blipFill>
          <a:blip r:embed="rId4">
            <a:alphaModFix/>
          </a:blip>
          <a:stretch>
            <a:fillRect/>
          </a:stretch>
        </p:blipFill>
        <p:spPr>
          <a:xfrm>
            <a:off x="546515" y="760625"/>
            <a:ext cx="4339850" cy="4321046"/>
          </a:xfrm>
          <a:prstGeom prst="rect">
            <a:avLst/>
          </a:prstGeom>
          <a:noFill/>
          <a:ln>
            <a:noFill/>
          </a:ln>
        </p:spPr>
      </p:pic>
      <p:pic>
        <p:nvPicPr>
          <p:cNvPr id="113" name="Google Shape;113;p17"/>
          <p:cNvPicPr preferRelativeResize="0"/>
          <p:nvPr/>
        </p:nvPicPr>
        <p:blipFill>
          <a:blip r:embed="rId5">
            <a:alphaModFix/>
          </a:blip>
          <a:stretch>
            <a:fillRect/>
          </a:stretch>
        </p:blipFill>
        <p:spPr>
          <a:xfrm>
            <a:off x="4886375" y="2015350"/>
            <a:ext cx="2453049" cy="3066326"/>
          </a:xfrm>
          <a:prstGeom prst="rect">
            <a:avLst/>
          </a:prstGeom>
          <a:noFill/>
          <a:ln>
            <a:noFill/>
          </a:ln>
        </p:spPr>
      </p:pic>
      <p:pic>
        <p:nvPicPr>
          <p:cNvPr id="114" name="Google Shape;114;p17"/>
          <p:cNvPicPr preferRelativeResize="0"/>
          <p:nvPr/>
        </p:nvPicPr>
        <p:blipFill>
          <a:blip r:embed="rId6">
            <a:alphaModFix/>
          </a:blip>
          <a:stretch>
            <a:fillRect/>
          </a:stretch>
        </p:blipFill>
        <p:spPr>
          <a:xfrm>
            <a:off x="7450524" y="3420150"/>
            <a:ext cx="1693475" cy="1723350"/>
          </a:xfrm>
          <a:prstGeom prst="rect">
            <a:avLst/>
          </a:prstGeom>
          <a:noFill/>
          <a:ln>
            <a:noFill/>
          </a:ln>
        </p:spPr>
      </p:pic>
    </p:spTree>
  </p:cSld>
  <p:clrMapOvr>
    <a:masterClrMapping/>
  </p:clrMapOvr>
  <mc:AlternateContent>
    <mc:Choice Requires="p14">
      <p:transition spd="slow" p14:dur="2900">
        <p14:gallery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18"/>
          <p:cNvPicPr preferRelativeResize="0"/>
          <p:nvPr/>
        </p:nvPicPr>
        <p:blipFill>
          <a:blip r:embed="rId3">
            <a:alphaModFix/>
          </a:blip>
          <a:stretch>
            <a:fillRect/>
          </a:stretch>
        </p:blipFill>
        <p:spPr>
          <a:xfrm>
            <a:off x="3214214" y="96066"/>
            <a:ext cx="1463450" cy="1097601"/>
          </a:xfrm>
          <a:prstGeom prst="rect">
            <a:avLst/>
          </a:prstGeom>
          <a:noFill/>
          <a:ln>
            <a:noFill/>
          </a:ln>
        </p:spPr>
      </p:pic>
      <p:sp>
        <p:nvSpPr>
          <p:cNvPr id="120" name="Google Shape;120;p18"/>
          <p:cNvSpPr txBox="1"/>
          <p:nvPr>
            <p:ph type="title"/>
          </p:nvPr>
        </p:nvSpPr>
        <p:spPr>
          <a:xfrm>
            <a:off x="243925" y="216425"/>
            <a:ext cx="29703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b="1" lang="en-GB" sz="2000" u="sng"/>
              <a:t>Our Advertising Strategy</a:t>
            </a:r>
            <a:r>
              <a:rPr b="1" lang="en-GB" sz="1500" u="sng"/>
              <a:t>                            </a:t>
            </a:r>
            <a:endParaRPr b="1" sz="1500" u="sng"/>
          </a:p>
          <a:p>
            <a:pPr indent="0" lvl="0" marL="0" rtl="0" algn="l">
              <a:spcBef>
                <a:spcPts val="400"/>
              </a:spcBef>
              <a:spcAft>
                <a:spcPts val="0"/>
              </a:spcAft>
              <a:buNone/>
            </a:pPr>
            <a:r>
              <a:t/>
            </a:r>
            <a:endParaRPr sz="1500" u="sng"/>
          </a:p>
        </p:txBody>
      </p:sp>
      <p:sp>
        <p:nvSpPr>
          <p:cNvPr id="121" name="Google Shape;121;p18"/>
          <p:cNvSpPr txBox="1"/>
          <p:nvPr>
            <p:ph idx="1" type="body"/>
          </p:nvPr>
        </p:nvSpPr>
        <p:spPr>
          <a:xfrm>
            <a:off x="97684" y="862281"/>
            <a:ext cx="4635300" cy="4155600"/>
          </a:xfrm>
          <a:prstGeom prst="rect">
            <a:avLst/>
          </a:prstGeom>
        </p:spPr>
        <p:txBody>
          <a:bodyPr anchorCtr="0" anchor="t" bIns="91425" lIns="91425" spcFirstLastPara="1" rIns="91425" wrap="square" tIns="91425">
            <a:normAutofit fontScale="85000" lnSpcReduction="20000"/>
          </a:bodyPr>
          <a:lstStyle/>
          <a:p>
            <a:pPr indent="0" lvl="0" marL="0" rtl="0" algn="l">
              <a:spcBef>
                <a:spcPts val="1400"/>
              </a:spcBef>
              <a:spcAft>
                <a:spcPts val="0"/>
              </a:spcAft>
              <a:buNone/>
            </a:pPr>
            <a:r>
              <a:rPr b="1" lang="en-GB" sz="1100">
                <a:solidFill>
                  <a:schemeClr val="dk1"/>
                </a:solidFill>
              </a:rPr>
              <a:t>	</a:t>
            </a:r>
            <a:r>
              <a:rPr b="1" lang="en-GB" sz="2000" u="sng">
                <a:solidFill>
                  <a:schemeClr val="dk1"/>
                </a:solidFill>
              </a:rPr>
              <a:t>External </a:t>
            </a:r>
            <a:endParaRPr b="1" sz="1100">
              <a:solidFill>
                <a:schemeClr val="dk1"/>
              </a:solidFill>
            </a:endParaRPr>
          </a:p>
          <a:p>
            <a:pPr indent="-298767" lvl="0" marL="457200" rtl="0" algn="l">
              <a:spcBef>
                <a:spcPts val="1400"/>
              </a:spcBef>
              <a:spcAft>
                <a:spcPts val="0"/>
              </a:spcAft>
              <a:buClr>
                <a:schemeClr val="dk1"/>
              </a:buClr>
              <a:buSzPct val="100000"/>
              <a:buChar char="-"/>
            </a:pPr>
            <a:r>
              <a:rPr lang="en-GB" sz="1300">
                <a:solidFill>
                  <a:schemeClr val="dk1"/>
                </a:solidFill>
              </a:rPr>
              <a:t>Biltong Bicycle around London, free samples offered to general public</a:t>
            </a:r>
            <a:endParaRPr sz="1300">
              <a:solidFill>
                <a:schemeClr val="dk1"/>
              </a:solidFill>
            </a:endParaRPr>
          </a:p>
          <a:p>
            <a:pPr indent="-298767" lvl="0" marL="457200" rtl="0" algn="l">
              <a:spcBef>
                <a:spcPts val="0"/>
              </a:spcBef>
              <a:spcAft>
                <a:spcPts val="0"/>
              </a:spcAft>
              <a:buClr>
                <a:schemeClr val="dk1"/>
              </a:buClr>
              <a:buSzPct val="100000"/>
              <a:buChar char="-"/>
            </a:pPr>
            <a:r>
              <a:rPr lang="en-GB" sz="1300">
                <a:solidFill>
                  <a:schemeClr val="dk1"/>
                </a:solidFill>
              </a:rPr>
              <a:t>Presence at food markets - stalls and Biltong Bicycle present </a:t>
            </a:r>
            <a:endParaRPr sz="1300">
              <a:solidFill>
                <a:schemeClr val="dk1"/>
              </a:solidFill>
            </a:endParaRPr>
          </a:p>
          <a:p>
            <a:pPr indent="-298767" lvl="0" marL="457200" rtl="0" algn="l">
              <a:spcBef>
                <a:spcPts val="0"/>
              </a:spcBef>
              <a:spcAft>
                <a:spcPts val="0"/>
              </a:spcAft>
              <a:buClr>
                <a:schemeClr val="dk1"/>
              </a:buClr>
              <a:buSzPct val="100000"/>
              <a:buChar char="-"/>
            </a:pPr>
            <a:r>
              <a:rPr lang="en-GB" sz="1300">
                <a:solidFill>
                  <a:schemeClr val="dk1"/>
                </a:solidFill>
              </a:rPr>
              <a:t>Logo sculpture built in Central Soho, flags and posters with logos hung in Soho</a:t>
            </a:r>
            <a:endParaRPr sz="1300">
              <a:solidFill>
                <a:schemeClr val="dk1"/>
              </a:solidFill>
            </a:endParaRPr>
          </a:p>
          <a:p>
            <a:pPr indent="457200" lvl="0" marL="0" rtl="0" algn="l">
              <a:spcBef>
                <a:spcPts val="1400"/>
              </a:spcBef>
              <a:spcAft>
                <a:spcPts val="0"/>
              </a:spcAft>
              <a:buNone/>
            </a:pPr>
            <a:r>
              <a:rPr b="1" lang="en-GB" sz="2000" u="sng">
                <a:solidFill>
                  <a:schemeClr val="dk1"/>
                </a:solidFill>
              </a:rPr>
              <a:t>Internal</a:t>
            </a:r>
            <a:endParaRPr b="1" sz="2000" u="sng">
              <a:solidFill>
                <a:schemeClr val="dk1"/>
              </a:solidFill>
            </a:endParaRPr>
          </a:p>
          <a:p>
            <a:pPr indent="-298767" lvl="0" marL="457200" rtl="0" algn="l">
              <a:spcBef>
                <a:spcPts val="1400"/>
              </a:spcBef>
              <a:spcAft>
                <a:spcPts val="0"/>
              </a:spcAft>
              <a:buClr>
                <a:srgbClr val="FFFFFF"/>
              </a:buClr>
              <a:buSzPct val="100000"/>
              <a:buChar char="-"/>
            </a:pPr>
            <a:r>
              <a:rPr lang="en-GB" sz="1300">
                <a:solidFill>
                  <a:srgbClr val="FFFFFF"/>
                </a:solidFill>
              </a:rPr>
              <a:t>Biltong Cart in the restaurant, customers can take biltong home</a:t>
            </a:r>
            <a:endParaRPr sz="1300">
              <a:solidFill>
                <a:srgbClr val="FFFFFF"/>
              </a:solidFill>
            </a:endParaRPr>
          </a:p>
          <a:p>
            <a:pPr indent="-298767" lvl="0" marL="457200" rtl="0" algn="l">
              <a:spcBef>
                <a:spcPts val="0"/>
              </a:spcBef>
              <a:spcAft>
                <a:spcPts val="0"/>
              </a:spcAft>
              <a:buClr>
                <a:schemeClr val="dk1"/>
              </a:buClr>
              <a:buSzPct val="100000"/>
              <a:buChar char="-"/>
            </a:pPr>
            <a:r>
              <a:rPr lang="en-GB" sz="1300">
                <a:solidFill>
                  <a:schemeClr val="dk1"/>
                </a:solidFill>
              </a:rPr>
              <a:t>South African art incorporated into the decor</a:t>
            </a:r>
            <a:endParaRPr sz="1300">
              <a:solidFill>
                <a:schemeClr val="dk1"/>
              </a:solidFill>
            </a:endParaRPr>
          </a:p>
          <a:p>
            <a:pPr indent="-298767" lvl="0" marL="457200" rtl="0" algn="l">
              <a:spcBef>
                <a:spcPts val="0"/>
              </a:spcBef>
              <a:spcAft>
                <a:spcPts val="0"/>
              </a:spcAft>
              <a:buClr>
                <a:schemeClr val="dk1"/>
              </a:buClr>
              <a:buSzPct val="100000"/>
              <a:buChar char="-"/>
            </a:pPr>
            <a:r>
              <a:rPr lang="en-GB" sz="1300">
                <a:solidFill>
                  <a:schemeClr val="dk1"/>
                </a:solidFill>
              </a:rPr>
              <a:t>Art + Food Bundles</a:t>
            </a:r>
            <a:endParaRPr sz="1300">
              <a:solidFill>
                <a:schemeClr val="dk1"/>
              </a:solidFill>
            </a:endParaRPr>
          </a:p>
          <a:p>
            <a:pPr indent="0" lvl="0" marL="0" rtl="0" algn="l">
              <a:spcBef>
                <a:spcPts val="1400"/>
              </a:spcBef>
              <a:spcAft>
                <a:spcPts val="0"/>
              </a:spcAft>
              <a:buNone/>
            </a:pPr>
            <a:r>
              <a:rPr b="1" lang="en-GB" sz="2000" u="sng">
                <a:solidFill>
                  <a:schemeClr val="dk1"/>
                </a:solidFill>
              </a:rPr>
              <a:t>	Social Media</a:t>
            </a:r>
            <a:endParaRPr b="1" sz="2000" u="sng">
              <a:solidFill>
                <a:schemeClr val="dk1"/>
              </a:solidFill>
            </a:endParaRPr>
          </a:p>
          <a:p>
            <a:pPr indent="-298767" lvl="0" marL="457200" rtl="0" algn="l">
              <a:spcBef>
                <a:spcPts val="1400"/>
              </a:spcBef>
              <a:spcAft>
                <a:spcPts val="0"/>
              </a:spcAft>
              <a:buClr>
                <a:schemeClr val="dk1"/>
              </a:buClr>
              <a:buSzPct val="100000"/>
              <a:buChar char="-"/>
            </a:pPr>
            <a:r>
              <a:rPr lang="en-GB" sz="1300">
                <a:solidFill>
                  <a:schemeClr val="dk1"/>
                </a:solidFill>
              </a:rPr>
              <a:t>Accounts on Instagram, TikTok, etc.</a:t>
            </a:r>
            <a:endParaRPr sz="1300">
              <a:solidFill>
                <a:schemeClr val="dk1"/>
              </a:solidFill>
            </a:endParaRPr>
          </a:p>
          <a:p>
            <a:pPr indent="-298767" lvl="0" marL="457200" rtl="0" algn="l">
              <a:spcBef>
                <a:spcPts val="0"/>
              </a:spcBef>
              <a:spcAft>
                <a:spcPts val="0"/>
              </a:spcAft>
              <a:buClr>
                <a:schemeClr val="dk1"/>
              </a:buClr>
              <a:buSzPct val="100000"/>
              <a:buChar char="-"/>
            </a:pPr>
            <a:r>
              <a:rPr lang="en-GB" sz="1300">
                <a:solidFill>
                  <a:schemeClr val="dk1"/>
                </a:solidFill>
              </a:rPr>
              <a:t>Videos of restaurant and get food reviewers to visit.</a:t>
            </a:r>
            <a:endParaRPr sz="1300">
              <a:solidFill>
                <a:schemeClr val="dk1"/>
              </a:solidFill>
            </a:endParaRPr>
          </a:p>
          <a:p>
            <a:pPr indent="-298767" lvl="0" marL="457200" rtl="0" algn="l">
              <a:spcBef>
                <a:spcPts val="0"/>
              </a:spcBef>
              <a:spcAft>
                <a:spcPts val="0"/>
              </a:spcAft>
              <a:buClr>
                <a:schemeClr val="dk1"/>
              </a:buClr>
              <a:buSzPct val="100000"/>
              <a:buChar char="-"/>
            </a:pPr>
            <a:r>
              <a:rPr lang="en-GB" sz="1300">
                <a:solidFill>
                  <a:schemeClr val="dk1"/>
                </a:solidFill>
              </a:rPr>
              <a:t>Signature dish: Bunny Chow — Bread Bowl Trend</a:t>
            </a:r>
            <a:endParaRPr sz="1300">
              <a:solidFill>
                <a:schemeClr val="dk1"/>
              </a:solidFill>
            </a:endParaRPr>
          </a:p>
          <a:p>
            <a:pPr indent="-298767" lvl="0" marL="457200" rtl="0" algn="l">
              <a:spcBef>
                <a:spcPts val="0"/>
              </a:spcBef>
              <a:spcAft>
                <a:spcPts val="0"/>
              </a:spcAft>
              <a:buClr>
                <a:schemeClr val="dk1"/>
              </a:buClr>
              <a:buSzPct val="100000"/>
              <a:buChar char="-"/>
            </a:pPr>
            <a:r>
              <a:rPr lang="en-GB" sz="1300">
                <a:solidFill>
                  <a:schemeClr val="dk1"/>
                </a:solidFill>
              </a:rPr>
              <a:t>Potential Endorsers = Faf de Klerk (rugby), Chané Grobler (influencer), Tyla (singer).</a:t>
            </a:r>
            <a:endParaRPr sz="1300">
              <a:solidFill>
                <a:schemeClr val="dk1"/>
              </a:solidFill>
            </a:endParaRPr>
          </a:p>
        </p:txBody>
      </p:sp>
      <p:pic>
        <p:nvPicPr>
          <p:cNvPr id="122" name="Google Shape;122;p18"/>
          <p:cNvPicPr preferRelativeResize="0"/>
          <p:nvPr/>
        </p:nvPicPr>
        <p:blipFill>
          <a:blip r:embed="rId4">
            <a:alphaModFix/>
          </a:blip>
          <a:stretch>
            <a:fillRect/>
          </a:stretch>
        </p:blipFill>
        <p:spPr>
          <a:xfrm>
            <a:off x="4196812" y="3273225"/>
            <a:ext cx="3245849" cy="1671495"/>
          </a:xfrm>
          <a:prstGeom prst="rect">
            <a:avLst/>
          </a:prstGeom>
          <a:noFill/>
          <a:ln>
            <a:noFill/>
          </a:ln>
        </p:spPr>
      </p:pic>
      <p:pic>
        <p:nvPicPr>
          <p:cNvPr id="123" name="Google Shape;123;p18" title="Screenshot 2026-03-25 at 11.58.57.png"/>
          <p:cNvPicPr preferRelativeResize="0"/>
          <p:nvPr/>
        </p:nvPicPr>
        <p:blipFill>
          <a:blip r:embed="rId5">
            <a:alphaModFix/>
          </a:blip>
          <a:stretch>
            <a:fillRect/>
          </a:stretch>
        </p:blipFill>
        <p:spPr>
          <a:xfrm>
            <a:off x="6957300" y="0"/>
            <a:ext cx="2186695" cy="3016650"/>
          </a:xfrm>
          <a:prstGeom prst="rect">
            <a:avLst/>
          </a:prstGeom>
          <a:noFill/>
          <a:ln>
            <a:noFill/>
          </a:ln>
        </p:spPr>
      </p:pic>
      <p:pic>
        <p:nvPicPr>
          <p:cNvPr id="124" name="Google Shape;124;p18"/>
          <p:cNvPicPr preferRelativeResize="0"/>
          <p:nvPr/>
        </p:nvPicPr>
        <p:blipFill>
          <a:blip r:embed="rId6">
            <a:alphaModFix/>
          </a:blip>
          <a:stretch>
            <a:fillRect/>
          </a:stretch>
        </p:blipFill>
        <p:spPr>
          <a:xfrm>
            <a:off x="4819651" y="1667676"/>
            <a:ext cx="1877126" cy="1251200"/>
          </a:xfrm>
          <a:prstGeom prst="rect">
            <a:avLst/>
          </a:prstGeom>
          <a:noFill/>
          <a:ln>
            <a:noFill/>
          </a:ln>
        </p:spPr>
      </p:pic>
      <p:pic>
        <p:nvPicPr>
          <p:cNvPr id="125" name="Google Shape;125;p18"/>
          <p:cNvPicPr preferRelativeResize="0"/>
          <p:nvPr/>
        </p:nvPicPr>
        <p:blipFill rotWithShape="1">
          <a:blip r:embed="rId7">
            <a:alphaModFix/>
          </a:blip>
          <a:srcRect b="0" l="2210" r="0" t="0"/>
          <a:stretch/>
        </p:blipFill>
        <p:spPr>
          <a:xfrm>
            <a:off x="4651200" y="96075"/>
            <a:ext cx="2306099" cy="1343774"/>
          </a:xfrm>
          <a:prstGeom prst="rect">
            <a:avLst/>
          </a:prstGeom>
          <a:noFill/>
          <a:ln>
            <a:noFill/>
          </a:ln>
        </p:spPr>
      </p:pic>
      <p:pic>
        <p:nvPicPr>
          <p:cNvPr id="126" name="Google Shape;126;p18"/>
          <p:cNvPicPr preferRelativeResize="0"/>
          <p:nvPr/>
        </p:nvPicPr>
        <p:blipFill>
          <a:blip r:embed="rId8">
            <a:alphaModFix/>
          </a:blip>
          <a:stretch>
            <a:fillRect/>
          </a:stretch>
        </p:blipFill>
        <p:spPr>
          <a:xfrm>
            <a:off x="7450524" y="3420150"/>
            <a:ext cx="1693475" cy="1723350"/>
          </a:xfrm>
          <a:prstGeom prst="rect">
            <a:avLst/>
          </a:prstGeom>
          <a:noFill/>
          <a:ln>
            <a:noFill/>
          </a:ln>
        </p:spPr>
      </p:pic>
    </p:spTree>
  </p:cSld>
  <p:clrMapOvr>
    <a:masterClrMapping/>
  </p:clrMapOvr>
  <mc:AlternateContent>
    <mc:Choice Requires="p14">
      <p:transition spd="slow" p14:dur="1800">
        <p:fade thruBlk="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b="1" lang="en-GB" sz="2000" u="sng"/>
              <a:t>Our Projected Growth </a:t>
            </a:r>
            <a:r>
              <a:rPr b="1" lang="en-GB" sz="1500" u="sng"/>
              <a:t>                                     </a:t>
            </a:r>
            <a:endParaRPr b="1" sz="1500" u="sng"/>
          </a:p>
          <a:p>
            <a:pPr indent="0" lvl="0" marL="0" rtl="0" algn="l">
              <a:spcBef>
                <a:spcPts val="400"/>
              </a:spcBef>
              <a:spcAft>
                <a:spcPts val="0"/>
              </a:spcAft>
              <a:buNone/>
            </a:pPr>
            <a:r>
              <a:t/>
            </a:r>
            <a:endParaRPr sz="1500" u="sng"/>
          </a:p>
        </p:txBody>
      </p:sp>
      <p:sp>
        <p:nvSpPr>
          <p:cNvPr id="132" name="Google Shape;132;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400"/>
              </a:spcBef>
              <a:spcAft>
                <a:spcPts val="400"/>
              </a:spcAft>
              <a:buNone/>
            </a:pPr>
            <a:r>
              <a:rPr b="1" lang="en-GB" sz="6150">
                <a:solidFill>
                  <a:srgbClr val="000000"/>
                </a:solidFill>
                <a:latin typeface="Arial"/>
                <a:ea typeface="Arial"/>
                <a:cs typeface="Arial"/>
                <a:sym typeface="Arial"/>
              </a:rPr>
              <a:t> </a:t>
            </a:r>
            <a:endParaRPr/>
          </a:p>
        </p:txBody>
      </p:sp>
      <p:pic>
        <p:nvPicPr>
          <p:cNvPr id="133" name="Google Shape;133;p19"/>
          <p:cNvPicPr preferRelativeResize="0"/>
          <p:nvPr/>
        </p:nvPicPr>
        <p:blipFill>
          <a:blip r:embed="rId3">
            <a:alphaModFix/>
          </a:blip>
          <a:stretch>
            <a:fillRect/>
          </a:stretch>
        </p:blipFill>
        <p:spPr>
          <a:xfrm>
            <a:off x="4227166" y="2819480"/>
            <a:ext cx="1675975" cy="1749400"/>
          </a:xfrm>
          <a:prstGeom prst="rect">
            <a:avLst/>
          </a:prstGeom>
          <a:noFill/>
          <a:ln>
            <a:noFill/>
          </a:ln>
        </p:spPr>
      </p:pic>
      <p:pic>
        <p:nvPicPr>
          <p:cNvPr id="134" name="Google Shape;134;p19"/>
          <p:cNvPicPr preferRelativeResize="0"/>
          <p:nvPr/>
        </p:nvPicPr>
        <p:blipFill>
          <a:blip r:embed="rId4">
            <a:alphaModFix/>
          </a:blip>
          <a:stretch>
            <a:fillRect/>
          </a:stretch>
        </p:blipFill>
        <p:spPr>
          <a:xfrm>
            <a:off x="5961205" y="2819486"/>
            <a:ext cx="1431275" cy="1306825"/>
          </a:xfrm>
          <a:prstGeom prst="rect">
            <a:avLst/>
          </a:prstGeom>
          <a:noFill/>
          <a:ln>
            <a:noFill/>
          </a:ln>
        </p:spPr>
      </p:pic>
      <p:pic>
        <p:nvPicPr>
          <p:cNvPr id="135" name="Google Shape;135;p19"/>
          <p:cNvPicPr preferRelativeResize="0"/>
          <p:nvPr/>
        </p:nvPicPr>
        <p:blipFill>
          <a:blip r:embed="rId5">
            <a:alphaModFix/>
          </a:blip>
          <a:stretch>
            <a:fillRect/>
          </a:stretch>
        </p:blipFill>
        <p:spPr>
          <a:xfrm>
            <a:off x="311700" y="1302374"/>
            <a:ext cx="3852874" cy="2924101"/>
          </a:xfrm>
          <a:prstGeom prst="rect">
            <a:avLst/>
          </a:prstGeom>
          <a:noFill/>
          <a:ln>
            <a:noFill/>
          </a:ln>
        </p:spPr>
      </p:pic>
      <p:pic>
        <p:nvPicPr>
          <p:cNvPr id="136" name="Google Shape;136;p19" title="Chart"/>
          <p:cNvPicPr preferRelativeResize="0"/>
          <p:nvPr/>
        </p:nvPicPr>
        <p:blipFill>
          <a:blip r:embed="rId6">
            <a:alphaModFix/>
          </a:blip>
          <a:stretch>
            <a:fillRect/>
          </a:stretch>
        </p:blipFill>
        <p:spPr>
          <a:xfrm>
            <a:off x="4227173" y="376012"/>
            <a:ext cx="3852876" cy="2382354"/>
          </a:xfrm>
          <a:prstGeom prst="rect">
            <a:avLst/>
          </a:prstGeom>
          <a:noFill/>
          <a:ln>
            <a:noFill/>
          </a:ln>
        </p:spPr>
      </p:pic>
      <p:pic>
        <p:nvPicPr>
          <p:cNvPr id="137" name="Google Shape;137;p19"/>
          <p:cNvPicPr preferRelativeResize="0"/>
          <p:nvPr/>
        </p:nvPicPr>
        <p:blipFill>
          <a:blip r:embed="rId7">
            <a:alphaModFix/>
          </a:blip>
          <a:stretch>
            <a:fillRect/>
          </a:stretch>
        </p:blipFill>
        <p:spPr>
          <a:xfrm>
            <a:off x="7450524" y="3420150"/>
            <a:ext cx="1693475" cy="1723350"/>
          </a:xfrm>
          <a:prstGeom prst="rect">
            <a:avLst/>
          </a:prstGeom>
          <a:noFill/>
          <a:ln>
            <a:noFill/>
          </a:ln>
        </p:spPr>
      </p:pic>
    </p:spTree>
  </p:cSld>
  <p:clrMapOvr>
    <a:masterClrMapping/>
  </p:clrMapOvr>
  <mc:AlternateContent>
    <mc:Choice Requires="p14">
      <p:transition spd="slow" p14:dur="1700">
        <p14:gallery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0"/>
          <p:cNvSpPr txBox="1"/>
          <p:nvPr>
            <p:ph type="title"/>
          </p:nvPr>
        </p:nvSpPr>
        <p:spPr>
          <a:xfrm>
            <a:off x="311700" y="34307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b="1" lang="en-GB" sz="2000" u="sng"/>
              <a:t>Our </a:t>
            </a:r>
            <a:r>
              <a:rPr b="1" lang="en-GB" sz="2000" u="sng"/>
              <a:t>Sustainability Plan   </a:t>
            </a:r>
            <a:r>
              <a:rPr b="1" lang="en-GB" sz="1500" u="sng"/>
              <a:t>                                      </a:t>
            </a:r>
            <a:endParaRPr b="1" sz="1500" u="sng"/>
          </a:p>
          <a:p>
            <a:pPr indent="0" lvl="0" marL="0" rtl="0" algn="l">
              <a:spcBef>
                <a:spcPts val="400"/>
              </a:spcBef>
              <a:spcAft>
                <a:spcPts val="0"/>
              </a:spcAft>
              <a:buNone/>
            </a:pPr>
            <a:r>
              <a:t/>
            </a:r>
            <a:endParaRPr sz="1500" u="sng"/>
          </a:p>
        </p:txBody>
      </p:sp>
      <p:sp>
        <p:nvSpPr>
          <p:cNvPr id="143" name="Google Shape;143;p20"/>
          <p:cNvSpPr txBox="1"/>
          <p:nvPr>
            <p:ph idx="1" type="body"/>
          </p:nvPr>
        </p:nvSpPr>
        <p:spPr>
          <a:xfrm>
            <a:off x="311700" y="915775"/>
            <a:ext cx="8520600" cy="3416400"/>
          </a:xfrm>
          <a:prstGeom prst="rect">
            <a:avLst/>
          </a:prstGeom>
        </p:spPr>
        <p:txBody>
          <a:bodyPr anchorCtr="0" anchor="t" bIns="91425" lIns="91425" spcFirstLastPara="1" rIns="91425" wrap="square" tIns="91425">
            <a:noAutofit/>
          </a:bodyPr>
          <a:lstStyle/>
          <a:p>
            <a:pPr indent="0" lvl="0" marL="0" rtl="0" algn="l">
              <a:spcBef>
                <a:spcPts val="1800"/>
              </a:spcBef>
              <a:spcAft>
                <a:spcPts val="0"/>
              </a:spcAft>
              <a:buNone/>
            </a:pPr>
            <a:r>
              <a:rPr b="1" lang="en-GB" sz="1200">
                <a:solidFill>
                  <a:schemeClr val="dk1"/>
                </a:solidFill>
              </a:rPr>
              <a:t>Our Main Plan: </a:t>
            </a:r>
            <a:endParaRPr b="1" sz="1200">
              <a:solidFill>
                <a:schemeClr val="dk1"/>
              </a:solidFill>
            </a:endParaRPr>
          </a:p>
          <a:p>
            <a:pPr indent="0" lvl="0" marL="0" rtl="0" algn="l">
              <a:spcBef>
                <a:spcPts val="1800"/>
              </a:spcBef>
              <a:spcAft>
                <a:spcPts val="0"/>
              </a:spcAft>
              <a:buNone/>
            </a:pPr>
            <a:r>
              <a:rPr b="1" lang="en-GB" sz="1200">
                <a:solidFill>
                  <a:schemeClr val="dk1"/>
                </a:solidFill>
              </a:rPr>
              <a:t>S.A.H.O will partner with charities that specifically aid South African people, we plan to partner with </a:t>
            </a:r>
            <a:r>
              <a:rPr b="1" lang="en-GB" sz="1200" u="sng">
                <a:solidFill>
                  <a:schemeClr val="hlink"/>
                </a:solidFill>
                <a:hlinkClick r:id="rId3"/>
              </a:rPr>
              <a:t>Food Forward SA</a:t>
            </a:r>
            <a:r>
              <a:rPr b="1" lang="en-GB" sz="1200">
                <a:solidFill>
                  <a:schemeClr val="dk1"/>
                </a:solidFill>
              </a:rPr>
              <a:t> as they fight food waste and hunger. A small percentage of our profits (around 5%) will go to this charity and there will also be a QR code on each table encouraging donations from people.</a:t>
            </a:r>
            <a:endParaRPr b="1" sz="1200">
              <a:solidFill>
                <a:schemeClr val="dk1"/>
              </a:solidFill>
            </a:endParaRPr>
          </a:p>
          <a:p>
            <a:pPr indent="0" lvl="0" marL="0" rtl="0" algn="l">
              <a:spcBef>
                <a:spcPts val="1800"/>
              </a:spcBef>
              <a:spcAft>
                <a:spcPts val="0"/>
              </a:spcAft>
              <a:buNone/>
            </a:pPr>
            <a:r>
              <a:rPr b="1" lang="en-GB" sz="1200" u="sng">
                <a:solidFill>
                  <a:schemeClr val="dk1"/>
                </a:solidFill>
              </a:rPr>
              <a:t>More sustainable ideas:</a:t>
            </a:r>
            <a:endParaRPr b="1" sz="1200" u="sng">
              <a:solidFill>
                <a:schemeClr val="dk1"/>
              </a:solidFill>
            </a:endParaRPr>
          </a:p>
          <a:p>
            <a:pPr indent="0" lvl="0" marL="0" rtl="0" algn="l">
              <a:spcBef>
                <a:spcPts val="1800"/>
              </a:spcBef>
              <a:spcAft>
                <a:spcPts val="0"/>
              </a:spcAft>
              <a:buNone/>
            </a:pPr>
            <a:r>
              <a:rPr b="1" lang="en-GB" sz="1200">
                <a:solidFill>
                  <a:schemeClr val="dk1"/>
                </a:solidFill>
              </a:rPr>
              <a:t>Ethical Food  </a:t>
            </a:r>
            <a:r>
              <a:rPr b="1" lang="en-GB" sz="1200">
                <a:solidFill>
                  <a:schemeClr val="dk1"/>
                </a:solidFill>
              </a:rPr>
              <a:t> </a:t>
            </a:r>
            <a:endParaRPr b="1" sz="1200">
              <a:solidFill>
                <a:schemeClr val="dk1"/>
              </a:solidFill>
            </a:endParaRPr>
          </a:p>
          <a:p>
            <a:pPr indent="-304800" lvl="0" marL="457200" rtl="0" algn="l">
              <a:spcBef>
                <a:spcPts val="1200"/>
              </a:spcBef>
              <a:spcAft>
                <a:spcPts val="0"/>
              </a:spcAft>
              <a:buClr>
                <a:schemeClr val="dk1"/>
              </a:buClr>
              <a:buSzPts val="1200"/>
              <a:buFont typeface="Average"/>
              <a:buChar char="●"/>
            </a:pPr>
            <a:r>
              <a:rPr lang="en-GB" sz="1200">
                <a:solidFill>
                  <a:schemeClr val="dk1"/>
                </a:solidFill>
              </a:rPr>
              <a:t>Locally sourced ingredients where possible</a:t>
            </a:r>
            <a:endParaRPr sz="1200">
              <a:solidFill>
                <a:schemeClr val="dk1"/>
              </a:solidFill>
            </a:endParaRPr>
          </a:p>
          <a:p>
            <a:pPr indent="-304800" lvl="0" marL="457200" rtl="0" algn="l">
              <a:spcBef>
                <a:spcPts val="0"/>
              </a:spcBef>
              <a:spcAft>
                <a:spcPts val="0"/>
              </a:spcAft>
              <a:buClr>
                <a:schemeClr val="dk1"/>
              </a:buClr>
              <a:buSzPts val="1200"/>
              <a:buFont typeface="Average"/>
              <a:buChar char="●"/>
            </a:pPr>
            <a:r>
              <a:rPr lang="en-GB" sz="1200">
                <a:solidFill>
                  <a:schemeClr val="dk1"/>
                </a:solidFill>
              </a:rPr>
              <a:t>Free-range, high-welfare meat (high-end restaurant)</a:t>
            </a:r>
            <a:endParaRPr sz="1200">
              <a:solidFill>
                <a:schemeClr val="dk1"/>
              </a:solidFill>
            </a:endParaRPr>
          </a:p>
          <a:p>
            <a:pPr indent="-304800" lvl="0" marL="457200" rtl="0" algn="l">
              <a:spcBef>
                <a:spcPts val="0"/>
              </a:spcBef>
              <a:spcAft>
                <a:spcPts val="0"/>
              </a:spcAft>
              <a:buClr>
                <a:schemeClr val="dk1"/>
              </a:buClr>
              <a:buSzPts val="1200"/>
              <a:buFont typeface="Average"/>
              <a:buChar char="●"/>
            </a:pPr>
            <a:r>
              <a:rPr lang="en-GB" sz="1200">
                <a:solidFill>
                  <a:schemeClr val="dk1"/>
                </a:solidFill>
              </a:rPr>
              <a:t>Fairtrade South African imports </a:t>
            </a:r>
            <a:endParaRPr sz="1200">
              <a:solidFill>
                <a:schemeClr val="dk1"/>
              </a:solidFill>
            </a:endParaRPr>
          </a:p>
          <a:p>
            <a:pPr indent="0" lvl="0" marL="0" rtl="0" algn="l">
              <a:spcBef>
                <a:spcPts val="1400"/>
              </a:spcBef>
              <a:spcAft>
                <a:spcPts val="0"/>
              </a:spcAft>
              <a:buNone/>
            </a:pPr>
            <a:r>
              <a:rPr b="1" lang="en-GB" sz="1200">
                <a:solidFill>
                  <a:schemeClr val="dk1"/>
                </a:solidFill>
              </a:rPr>
              <a:t>Low Environmental Impact</a:t>
            </a:r>
            <a:endParaRPr b="1" sz="1200">
              <a:solidFill>
                <a:schemeClr val="dk1"/>
              </a:solidFill>
            </a:endParaRPr>
          </a:p>
          <a:p>
            <a:pPr indent="-304800" lvl="0" marL="457200" rtl="0" algn="l">
              <a:spcBef>
                <a:spcPts val="1200"/>
              </a:spcBef>
              <a:spcAft>
                <a:spcPts val="0"/>
              </a:spcAft>
              <a:buClr>
                <a:schemeClr val="dk1"/>
              </a:buClr>
              <a:buSzPts val="1200"/>
              <a:buFont typeface="Average"/>
              <a:buChar char="●"/>
            </a:pPr>
            <a:r>
              <a:rPr lang="en-GB" sz="1200">
                <a:solidFill>
                  <a:schemeClr val="dk1"/>
                </a:solidFill>
              </a:rPr>
              <a:t>Energy-efficient kitchen and lighting</a:t>
            </a:r>
            <a:endParaRPr sz="1200">
              <a:solidFill>
                <a:schemeClr val="dk1"/>
              </a:solidFill>
            </a:endParaRPr>
          </a:p>
          <a:p>
            <a:pPr indent="-304800" lvl="0" marL="457200" rtl="0" algn="l">
              <a:spcBef>
                <a:spcPts val="0"/>
              </a:spcBef>
              <a:spcAft>
                <a:spcPts val="0"/>
              </a:spcAft>
              <a:buClr>
                <a:schemeClr val="dk1"/>
              </a:buClr>
              <a:buSzPts val="1200"/>
              <a:buFont typeface="Average"/>
              <a:buChar char="●"/>
            </a:pPr>
            <a:r>
              <a:rPr lang="en-GB" sz="1200">
                <a:solidFill>
                  <a:schemeClr val="dk1"/>
                </a:solidFill>
              </a:rPr>
              <a:t>Renewable energy use</a:t>
            </a:r>
            <a:endParaRPr sz="1200">
              <a:solidFill>
                <a:schemeClr val="dk1"/>
              </a:solidFill>
            </a:endParaRPr>
          </a:p>
          <a:p>
            <a:pPr indent="-304800" lvl="0" marL="457200" rtl="0" algn="l">
              <a:spcBef>
                <a:spcPts val="0"/>
              </a:spcBef>
              <a:spcAft>
                <a:spcPts val="0"/>
              </a:spcAft>
              <a:buClr>
                <a:schemeClr val="dk1"/>
              </a:buClr>
              <a:buSzPts val="1200"/>
              <a:buFont typeface="Average"/>
              <a:buChar char="●"/>
            </a:pPr>
            <a:r>
              <a:rPr lang="en-GB" sz="1200">
                <a:solidFill>
                  <a:schemeClr val="dk1"/>
                </a:solidFill>
              </a:rPr>
              <a:t>Water-saving systems</a:t>
            </a:r>
            <a:endParaRPr sz="1200">
              <a:solidFill>
                <a:schemeClr val="dk1"/>
              </a:solidFill>
            </a:endParaRPr>
          </a:p>
          <a:p>
            <a:pPr indent="0" lvl="0" marL="0" rtl="0" algn="l">
              <a:spcBef>
                <a:spcPts val="1200"/>
              </a:spcBef>
              <a:spcAft>
                <a:spcPts val="0"/>
              </a:spcAft>
              <a:buNone/>
            </a:pPr>
            <a:r>
              <a:t/>
            </a:r>
            <a:endParaRPr sz="1200">
              <a:solidFill>
                <a:schemeClr val="dk1"/>
              </a:solidFill>
            </a:endParaRPr>
          </a:p>
          <a:p>
            <a:pPr indent="0" lvl="0" marL="0" rtl="0" algn="l">
              <a:spcBef>
                <a:spcPts val="1200"/>
              </a:spcBef>
              <a:spcAft>
                <a:spcPts val="0"/>
              </a:spcAft>
              <a:buNone/>
            </a:pPr>
            <a:r>
              <a:t/>
            </a:r>
            <a:endParaRPr sz="1200">
              <a:solidFill>
                <a:schemeClr val="dk1"/>
              </a:solidFill>
            </a:endParaRPr>
          </a:p>
          <a:p>
            <a:pPr indent="0" lvl="0" marL="0" rtl="0" algn="l">
              <a:spcBef>
                <a:spcPts val="1200"/>
              </a:spcBef>
              <a:spcAft>
                <a:spcPts val="0"/>
              </a:spcAft>
              <a:buNone/>
            </a:pPr>
            <a:r>
              <a:t/>
            </a:r>
            <a:endParaRPr sz="1200">
              <a:solidFill>
                <a:schemeClr val="dk1"/>
              </a:solidFill>
            </a:endParaRPr>
          </a:p>
          <a:p>
            <a:pPr indent="0" lvl="0" marL="0" rtl="0" algn="l">
              <a:spcBef>
                <a:spcPts val="1200"/>
              </a:spcBef>
              <a:spcAft>
                <a:spcPts val="0"/>
              </a:spcAft>
              <a:buNone/>
            </a:pPr>
            <a:r>
              <a:t/>
            </a:r>
            <a:endParaRPr sz="1200">
              <a:solidFill>
                <a:schemeClr val="dk1"/>
              </a:solidFill>
            </a:endParaRPr>
          </a:p>
          <a:p>
            <a:pPr indent="0" lvl="0" marL="0" rtl="0" algn="l">
              <a:spcBef>
                <a:spcPts val="1400"/>
              </a:spcBef>
              <a:spcAft>
                <a:spcPts val="400"/>
              </a:spcAft>
              <a:buNone/>
            </a:pPr>
            <a:r>
              <a:rPr b="1" lang="en-GB" sz="1200">
                <a:solidFill>
                  <a:schemeClr val="dk1"/>
                </a:solidFill>
              </a:rPr>
              <a:t> </a:t>
            </a:r>
            <a:endParaRPr sz="1200">
              <a:solidFill>
                <a:schemeClr val="dk1"/>
              </a:solidFill>
            </a:endParaRPr>
          </a:p>
        </p:txBody>
      </p:sp>
      <p:pic>
        <p:nvPicPr>
          <p:cNvPr id="144" name="Google Shape;144;p20" title="logoSQ.PNG"/>
          <p:cNvPicPr preferRelativeResize="0"/>
          <p:nvPr/>
        </p:nvPicPr>
        <p:blipFill>
          <a:blip r:embed="rId4">
            <a:alphaModFix/>
          </a:blip>
          <a:stretch>
            <a:fillRect/>
          </a:stretch>
        </p:blipFill>
        <p:spPr>
          <a:xfrm>
            <a:off x="5862025" y="2571750"/>
            <a:ext cx="1542725" cy="1540643"/>
          </a:xfrm>
          <a:prstGeom prst="rect">
            <a:avLst/>
          </a:prstGeom>
          <a:noFill/>
          <a:ln>
            <a:noFill/>
          </a:ln>
        </p:spPr>
      </p:pic>
      <p:pic>
        <p:nvPicPr>
          <p:cNvPr descr="sustainable or recycle related leafs on world globe or global warming vector with editable stroke, (provided by Getty Images)" id="145" name="Google Shape;145;p20"/>
          <p:cNvPicPr preferRelativeResize="0"/>
          <p:nvPr/>
        </p:nvPicPr>
        <p:blipFill>
          <a:blip r:embed="rId5">
            <a:alphaModFix/>
          </a:blip>
          <a:stretch>
            <a:fillRect/>
          </a:stretch>
        </p:blipFill>
        <p:spPr>
          <a:xfrm>
            <a:off x="4273528" y="2570713"/>
            <a:ext cx="1542723" cy="1542723"/>
          </a:xfrm>
          <a:prstGeom prst="rect">
            <a:avLst/>
          </a:prstGeom>
          <a:noFill/>
          <a:ln>
            <a:noFill/>
          </a:ln>
        </p:spPr>
      </p:pic>
      <p:pic>
        <p:nvPicPr>
          <p:cNvPr id="146" name="Google Shape;146;p20"/>
          <p:cNvPicPr preferRelativeResize="0"/>
          <p:nvPr/>
        </p:nvPicPr>
        <p:blipFill>
          <a:blip r:embed="rId6">
            <a:alphaModFix/>
          </a:blip>
          <a:stretch>
            <a:fillRect/>
          </a:stretch>
        </p:blipFill>
        <p:spPr>
          <a:xfrm>
            <a:off x="7450524" y="3420150"/>
            <a:ext cx="1693475" cy="1723350"/>
          </a:xfrm>
          <a:prstGeom prst="rect">
            <a:avLst/>
          </a:prstGeom>
          <a:noFill/>
          <a:ln>
            <a:noFill/>
          </a:ln>
        </p:spPr>
      </p:pic>
    </p:spTree>
  </p:cSld>
  <p:clrMapOvr>
    <a:masterClrMapping/>
  </p:clrMapOvr>
  <mc:AlternateContent>
    <mc:Choice Requires="p14">
      <p:transition spd="slow" p14:dur="1500">
        <p:fade thruBlk="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1"/>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p>
            <a:pPr indent="0" lvl="0" marL="0" rtl="0" algn="ctr">
              <a:lnSpc>
                <a:spcPct val="115000"/>
              </a:lnSpc>
              <a:spcBef>
                <a:spcPts val="1800"/>
              </a:spcBef>
              <a:spcAft>
                <a:spcPts val="400"/>
              </a:spcAft>
              <a:buNone/>
            </a:pPr>
            <a:r>
              <a:rPr b="1" lang="en-GB" sz="5000" u="sng"/>
              <a:t>Why Choose Us</a:t>
            </a:r>
            <a:r>
              <a:rPr b="1" lang="en-GB" sz="5000" u="sng"/>
              <a:t>    </a:t>
            </a:r>
            <a:r>
              <a:rPr b="1" lang="en-GB" sz="1500" u="sng"/>
              <a:t>                                  </a:t>
            </a:r>
            <a:endParaRPr sz="5000" u="sng"/>
          </a:p>
        </p:txBody>
      </p:sp>
    </p:spTree>
  </p:cSld>
  <p:clrMapOvr>
    <a:masterClrMapping/>
  </p:clrMapOvr>
  <mc:AlternateContent>
    <mc:Choice Requires="p14">
      <p:transition spd="slow" p14:dur="1800">
        <p:fade thruBlk="1"/>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